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Lst>
  <p:notesMasterIdLst>
    <p:notesMasterId r:id="rId28"/>
  </p:notesMasterIdLst>
  <p:sldIdLst>
    <p:sldId id="295" r:id="rId2"/>
    <p:sldId id="296" r:id="rId3"/>
    <p:sldId id="297"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dier"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46" d="100"/>
          <a:sy n="46" d="100"/>
        </p:scale>
        <p:origin x="10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66"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1048767"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084DE0-8EDE-4E8C-A31D-40E38541C255}" type="datetimeFigureOut">
              <a:rPr lang="fr-FR" smtClean="0"/>
              <a:t>05/03/2024</a:t>
            </a:fld>
            <a:endParaRPr lang="fr-FR"/>
          </a:p>
        </p:txBody>
      </p:sp>
      <p:sp>
        <p:nvSpPr>
          <p:cNvPr id="1048768"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1048769"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48770"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1048771"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ED34D-821C-4EA3-A1CC-1A839F224B20}" type="slidenum">
              <a:rPr lang="fr-FR" smtClean="0"/>
              <a:t>‹N°›</a:t>
            </a:fld>
            <a:endParaRPr lang="fr-FR"/>
          </a:p>
        </p:txBody>
      </p:sp>
    </p:spTree>
    <p:extLst>
      <p:ext uri="{BB962C8B-B14F-4D97-AF65-F5344CB8AC3E}">
        <p14:creationId xmlns:p14="http://schemas.microsoft.com/office/powerpoint/2010/main" val="452165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6" name="Group 15"/>
          <p:cNvGrpSpPr/>
          <p:nvPr/>
        </p:nvGrpSpPr>
        <p:grpSpPr>
          <a:xfrm>
            <a:off x="0" y="-8467"/>
            <a:ext cx="12192000" cy="6866467"/>
            <a:chOff x="0" y="-8467"/>
            <a:chExt cx="12192000" cy="6866467"/>
          </a:xfrm>
        </p:grpSpPr>
        <p:sp>
          <p:nvSpPr>
            <p:cNvPr id="1048683"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3145730" name="Straight Connector 18"/>
            <p:cNvCxnSpPr>
              <a:cxnSpLocks/>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145731" name="Straight Connector 19"/>
            <p:cNvCxnSpPr>
              <a:cxnSpLocks/>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4868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5"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6"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7"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8"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89"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690"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691"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1048692"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1048693" name="Date Placeholder 3"/>
          <p:cNvSpPr>
            <a:spLocks noGrp="1"/>
          </p:cNvSpPr>
          <p:nvPr>
            <p:ph type="dt" sz="half" idx="10"/>
          </p:nvPr>
        </p:nvSpPr>
        <p:spPr/>
        <p:txBody>
          <a:bodyPr/>
          <a:lstStyle/>
          <a:p>
            <a:fld id="{B3FC924A-416E-4FE9-A892-0A353C852200}" type="datetime1">
              <a:rPr lang="en-US" smtClean="0"/>
              <a:t>3/5/2024</a:t>
            </a:fld>
            <a:endParaRPr lang="en-US" dirty="0"/>
          </a:p>
        </p:txBody>
      </p:sp>
      <p:sp>
        <p:nvSpPr>
          <p:cNvPr id="1048694" name="Footer Placeholder 4"/>
          <p:cNvSpPr>
            <a:spLocks noGrp="1"/>
          </p:cNvSpPr>
          <p:nvPr>
            <p:ph type="ftr" sz="quarter" idx="11"/>
          </p:nvPr>
        </p:nvSpPr>
        <p:spPr/>
        <p:txBody>
          <a:bodyPr/>
          <a:lstStyle/>
          <a:p>
            <a:endParaRPr lang="en-US" dirty="0"/>
          </a:p>
        </p:txBody>
      </p:sp>
      <p:sp>
        <p:nvSpPr>
          <p:cNvPr id="1048695"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1048589"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1048590"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1048591" name="Date Placeholder 3"/>
          <p:cNvSpPr>
            <a:spLocks noGrp="1"/>
          </p:cNvSpPr>
          <p:nvPr>
            <p:ph type="dt" sz="half" idx="10"/>
          </p:nvPr>
        </p:nvSpPr>
        <p:spPr/>
        <p:txBody>
          <a:bodyPr/>
          <a:lstStyle/>
          <a:p>
            <a:fld id="{A8FC40A5-A82D-494B-9399-A4FFA13BE373}" type="datetime1">
              <a:rPr lang="en-US" smtClean="0"/>
              <a:t>3/5/2024</a:t>
            </a:fld>
            <a:endParaRPr lang="en-US" dirty="0"/>
          </a:p>
        </p:txBody>
      </p:sp>
      <p:sp>
        <p:nvSpPr>
          <p:cNvPr id="1048592" name="Footer Placeholder 4"/>
          <p:cNvSpPr>
            <a:spLocks noGrp="1"/>
          </p:cNvSpPr>
          <p:nvPr>
            <p:ph type="ftr" sz="quarter" idx="11"/>
          </p:nvPr>
        </p:nvSpPr>
        <p:spPr/>
        <p:txBody>
          <a:bodyPr/>
          <a:lstStyle/>
          <a:p>
            <a:endParaRPr lang="en-US" dirty="0"/>
          </a:p>
        </p:txBody>
      </p:sp>
      <p:sp>
        <p:nvSpPr>
          <p:cNvPr id="1048593"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048708"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1048709"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lvl2pPr>
            <a:lvl3pPr marL="914400" indent="0">
              <a:buFontTx/>
              <a:buNone/>
            </a:lvl3pPr>
            <a:lvl4pPr marL="1371600" indent="0">
              <a:buFontTx/>
              <a:buNone/>
            </a:lvl4pPr>
            <a:lvl5pPr marL="1828800" indent="0">
              <a:buFontTx/>
              <a:buNone/>
            </a:lvl5pPr>
          </a:lstStyle>
          <a:p>
            <a:pPr lvl="0"/>
            <a:r>
              <a:rPr lang="fr-FR"/>
              <a:t>Cliquez pour modifier les styles du texte du masque</a:t>
            </a:r>
          </a:p>
        </p:txBody>
      </p:sp>
      <p:sp>
        <p:nvSpPr>
          <p:cNvPr id="1048710"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1048711" name="Date Placeholder 3"/>
          <p:cNvSpPr>
            <a:spLocks noGrp="1"/>
          </p:cNvSpPr>
          <p:nvPr>
            <p:ph type="dt" sz="half" idx="10"/>
          </p:nvPr>
        </p:nvSpPr>
        <p:spPr/>
        <p:txBody>
          <a:bodyPr/>
          <a:lstStyle/>
          <a:p>
            <a:fld id="{8D175638-3056-46B4-8907-4CA772F0EFF8}" type="datetime1">
              <a:rPr lang="en-US" smtClean="0"/>
              <a:t>3/5/2024</a:t>
            </a:fld>
            <a:endParaRPr lang="en-US" dirty="0"/>
          </a:p>
        </p:txBody>
      </p:sp>
      <p:sp>
        <p:nvSpPr>
          <p:cNvPr id="1048712" name="Footer Placeholder 4"/>
          <p:cNvSpPr>
            <a:spLocks noGrp="1"/>
          </p:cNvSpPr>
          <p:nvPr>
            <p:ph type="ftr" sz="quarter" idx="11"/>
          </p:nvPr>
        </p:nvSpPr>
        <p:spPr/>
        <p:txBody>
          <a:bodyPr/>
          <a:lstStyle/>
          <a:p>
            <a:endParaRPr lang="en-US" dirty="0"/>
          </a:p>
        </p:txBody>
      </p:sp>
      <p:sp>
        <p:nvSpPr>
          <p:cNvPr id="1048713"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
        <p:nvSpPr>
          <p:cNvPr id="104871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104871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1048738"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1048739"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1048740" name="Date Placeholder 3"/>
          <p:cNvSpPr>
            <a:spLocks noGrp="1"/>
          </p:cNvSpPr>
          <p:nvPr>
            <p:ph type="dt" sz="half" idx="10"/>
          </p:nvPr>
        </p:nvSpPr>
        <p:spPr/>
        <p:txBody>
          <a:bodyPr/>
          <a:lstStyle/>
          <a:p>
            <a:fld id="{0F0F883A-DDD4-428F-8EB6-1103C575AF7D}" type="datetime1">
              <a:rPr lang="en-US" smtClean="0"/>
              <a:t>3/5/2024</a:t>
            </a:fld>
            <a:endParaRPr lang="en-US" dirty="0"/>
          </a:p>
        </p:txBody>
      </p:sp>
      <p:sp>
        <p:nvSpPr>
          <p:cNvPr id="1048741" name="Footer Placeholder 4"/>
          <p:cNvSpPr>
            <a:spLocks noGrp="1"/>
          </p:cNvSpPr>
          <p:nvPr>
            <p:ph type="ftr" sz="quarter" idx="11"/>
          </p:nvPr>
        </p:nvSpPr>
        <p:spPr/>
        <p:txBody>
          <a:bodyPr/>
          <a:lstStyle/>
          <a:p>
            <a:endParaRPr lang="en-US" dirty="0"/>
          </a:p>
        </p:txBody>
      </p:sp>
      <p:sp>
        <p:nvSpPr>
          <p:cNvPr id="1048742"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048700"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1048701"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lvl2pPr>
            <a:lvl3pPr marL="914400" indent="0">
              <a:buFontTx/>
              <a:buNone/>
            </a:lvl3pPr>
            <a:lvl4pPr marL="1371600" indent="0">
              <a:buFontTx/>
              <a:buNone/>
            </a:lvl4pPr>
            <a:lvl5pPr marL="1828800" indent="0">
              <a:buFontTx/>
              <a:buNone/>
            </a:lvl5pPr>
          </a:lstStyle>
          <a:p>
            <a:pPr lvl="0"/>
            <a:r>
              <a:rPr lang="fr-FR"/>
              <a:t>Cliquez pour modifier les styles du texte du masque</a:t>
            </a:r>
          </a:p>
        </p:txBody>
      </p:sp>
      <p:sp>
        <p:nvSpPr>
          <p:cNvPr id="1048702"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1048703" name="Date Placeholder 3"/>
          <p:cNvSpPr>
            <a:spLocks noGrp="1"/>
          </p:cNvSpPr>
          <p:nvPr>
            <p:ph type="dt" sz="half" idx="10"/>
          </p:nvPr>
        </p:nvSpPr>
        <p:spPr/>
        <p:txBody>
          <a:bodyPr/>
          <a:lstStyle/>
          <a:p>
            <a:fld id="{6B50C54D-0E69-432D-B2BB-73CD023B50CC}" type="datetime1">
              <a:rPr lang="en-US" smtClean="0"/>
              <a:t>3/5/2024</a:t>
            </a:fld>
            <a:endParaRPr lang="en-US" dirty="0"/>
          </a:p>
        </p:txBody>
      </p:sp>
      <p:sp>
        <p:nvSpPr>
          <p:cNvPr id="1048704" name="Footer Placeholder 4"/>
          <p:cNvSpPr>
            <a:spLocks noGrp="1"/>
          </p:cNvSpPr>
          <p:nvPr>
            <p:ph type="ftr" sz="quarter" idx="11"/>
          </p:nvPr>
        </p:nvSpPr>
        <p:spPr/>
        <p:txBody>
          <a:bodyPr/>
          <a:lstStyle/>
          <a:p>
            <a:endParaRPr lang="en-US" dirty="0"/>
          </a:p>
        </p:txBody>
      </p:sp>
      <p:sp>
        <p:nvSpPr>
          <p:cNvPr id="1048705"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
        <p:nvSpPr>
          <p:cNvPr id="1048706"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1048707"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1048749"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1048750"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lvl2pPr>
            <a:lvl3pPr marL="914400" indent="0">
              <a:buFontTx/>
              <a:buNone/>
            </a:lvl3pPr>
            <a:lvl4pPr marL="1371600" indent="0">
              <a:buFontTx/>
              <a:buNone/>
            </a:lvl4pPr>
            <a:lvl5pPr marL="1828800" indent="0">
              <a:buFontTx/>
              <a:buNone/>
            </a:lvl5pPr>
          </a:lstStyle>
          <a:p>
            <a:pPr lvl="0"/>
            <a:r>
              <a:rPr lang="fr-FR"/>
              <a:t>Cliquez pour modifier les styles du texte du masque</a:t>
            </a:r>
          </a:p>
        </p:txBody>
      </p:sp>
      <p:sp>
        <p:nvSpPr>
          <p:cNvPr id="1048751"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1048752" name="Date Placeholder 3"/>
          <p:cNvSpPr>
            <a:spLocks noGrp="1"/>
          </p:cNvSpPr>
          <p:nvPr>
            <p:ph type="dt" sz="half" idx="10"/>
          </p:nvPr>
        </p:nvSpPr>
        <p:spPr/>
        <p:txBody>
          <a:bodyPr/>
          <a:lstStyle/>
          <a:p>
            <a:fld id="{A8F465E1-D6A0-49F9-B69A-2442337C4D37}" type="datetime1">
              <a:rPr lang="en-US" smtClean="0"/>
              <a:t>3/5/2024</a:t>
            </a:fld>
            <a:endParaRPr lang="en-US" dirty="0"/>
          </a:p>
        </p:txBody>
      </p:sp>
      <p:sp>
        <p:nvSpPr>
          <p:cNvPr id="1048753" name="Footer Placeholder 4"/>
          <p:cNvSpPr>
            <a:spLocks noGrp="1"/>
          </p:cNvSpPr>
          <p:nvPr>
            <p:ph type="ftr" sz="quarter" idx="11"/>
          </p:nvPr>
        </p:nvSpPr>
        <p:spPr/>
        <p:txBody>
          <a:bodyPr/>
          <a:lstStyle/>
          <a:p>
            <a:endParaRPr lang="en-US" dirty="0"/>
          </a:p>
        </p:txBody>
      </p:sp>
      <p:sp>
        <p:nvSpPr>
          <p:cNvPr id="1048754"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1048722" name="Title 1"/>
          <p:cNvSpPr>
            <a:spLocks noGrp="1"/>
          </p:cNvSpPr>
          <p:nvPr>
            <p:ph type="title"/>
          </p:nvPr>
        </p:nvSpPr>
        <p:spPr/>
        <p:txBody>
          <a:bodyPr/>
          <a:lstStyle/>
          <a:p>
            <a:r>
              <a:rPr lang="fr-FR"/>
              <a:t>Modifiez le style du titre</a:t>
            </a:r>
            <a:endParaRPr lang="en-US" dirty="0"/>
          </a:p>
        </p:txBody>
      </p:sp>
      <p:sp>
        <p:nvSpPr>
          <p:cNvPr id="104872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24" name="Date Placeholder 3"/>
          <p:cNvSpPr>
            <a:spLocks noGrp="1"/>
          </p:cNvSpPr>
          <p:nvPr>
            <p:ph type="dt" sz="half" idx="10"/>
          </p:nvPr>
        </p:nvSpPr>
        <p:spPr/>
        <p:txBody>
          <a:bodyPr/>
          <a:lstStyle/>
          <a:p>
            <a:fld id="{F2462669-52B9-414D-ADEC-32539B4F6E18}" type="datetime1">
              <a:rPr lang="en-US" smtClean="0"/>
              <a:t>3/5/2024</a:t>
            </a:fld>
            <a:endParaRPr lang="en-US" dirty="0"/>
          </a:p>
        </p:txBody>
      </p:sp>
      <p:sp>
        <p:nvSpPr>
          <p:cNvPr id="1048725" name="Footer Placeholder 4"/>
          <p:cNvSpPr>
            <a:spLocks noGrp="1"/>
          </p:cNvSpPr>
          <p:nvPr>
            <p:ph type="ftr" sz="quarter" idx="11"/>
          </p:nvPr>
        </p:nvSpPr>
        <p:spPr/>
        <p:txBody>
          <a:bodyPr/>
          <a:lstStyle/>
          <a:p>
            <a:endParaRPr lang="en-US" dirty="0"/>
          </a:p>
        </p:txBody>
      </p:sp>
      <p:sp>
        <p:nvSpPr>
          <p:cNvPr id="104872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048761"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1048762"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63" name="Date Placeholder 3"/>
          <p:cNvSpPr>
            <a:spLocks noGrp="1"/>
          </p:cNvSpPr>
          <p:nvPr>
            <p:ph type="dt" sz="half" idx="10"/>
          </p:nvPr>
        </p:nvSpPr>
        <p:spPr/>
        <p:txBody>
          <a:bodyPr/>
          <a:lstStyle/>
          <a:p>
            <a:fld id="{0433D084-0A4E-4373-87E6-9F04430418B3}" type="datetime1">
              <a:rPr lang="en-US" smtClean="0"/>
              <a:t>3/5/2024</a:t>
            </a:fld>
            <a:endParaRPr lang="en-US" dirty="0"/>
          </a:p>
        </p:txBody>
      </p:sp>
      <p:sp>
        <p:nvSpPr>
          <p:cNvPr id="1048764" name="Footer Placeholder 4"/>
          <p:cNvSpPr>
            <a:spLocks noGrp="1"/>
          </p:cNvSpPr>
          <p:nvPr>
            <p:ph type="ftr" sz="quarter" idx="11"/>
          </p:nvPr>
        </p:nvSpPr>
        <p:spPr/>
        <p:txBody>
          <a:bodyPr/>
          <a:lstStyle/>
          <a:p>
            <a:endParaRPr lang="en-US" dirty="0"/>
          </a:p>
        </p:txBody>
      </p:sp>
      <p:sp>
        <p:nvSpPr>
          <p:cNvPr id="1048765"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048597" name="Title 1"/>
          <p:cNvSpPr>
            <a:spLocks noGrp="1"/>
          </p:cNvSpPr>
          <p:nvPr>
            <p:ph type="title"/>
          </p:nvPr>
        </p:nvSpPr>
        <p:spPr/>
        <p:txBody>
          <a:bodyPr/>
          <a:lstStyle/>
          <a:p>
            <a:r>
              <a:rPr lang="fr-FR"/>
              <a:t>Modifiez le style du titre</a:t>
            </a:r>
            <a:endParaRPr lang="en-US" dirty="0"/>
          </a:p>
        </p:txBody>
      </p:sp>
      <p:sp>
        <p:nvSpPr>
          <p:cNvPr id="1048598"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599" name="Date Placeholder 3"/>
          <p:cNvSpPr>
            <a:spLocks noGrp="1"/>
          </p:cNvSpPr>
          <p:nvPr>
            <p:ph type="dt" sz="half" idx="10"/>
          </p:nvPr>
        </p:nvSpPr>
        <p:spPr/>
        <p:txBody>
          <a:bodyPr/>
          <a:lstStyle/>
          <a:p>
            <a:fld id="{594A5BB4-7874-48AD-B2B3-9A30AFA309E5}" type="datetime1">
              <a:rPr lang="en-US" smtClean="0"/>
              <a:t>3/5/2024</a:t>
            </a:fld>
            <a:endParaRPr lang="en-US" dirty="0"/>
          </a:p>
        </p:txBody>
      </p:sp>
      <p:sp>
        <p:nvSpPr>
          <p:cNvPr id="1048600" name="Footer Placeholder 4"/>
          <p:cNvSpPr>
            <a:spLocks noGrp="1"/>
          </p:cNvSpPr>
          <p:nvPr>
            <p:ph type="ftr" sz="quarter" idx="11"/>
          </p:nvPr>
        </p:nvSpPr>
        <p:spPr/>
        <p:txBody>
          <a:bodyPr/>
          <a:lstStyle/>
          <a:p>
            <a:endParaRPr lang="en-US" dirty="0"/>
          </a:p>
        </p:txBody>
      </p:sp>
      <p:sp>
        <p:nvSpPr>
          <p:cNvPr id="1048601"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48634"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1048635"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1048636" name="Date Placeholder 3"/>
          <p:cNvSpPr>
            <a:spLocks noGrp="1"/>
          </p:cNvSpPr>
          <p:nvPr>
            <p:ph type="dt" sz="half" idx="10"/>
          </p:nvPr>
        </p:nvSpPr>
        <p:spPr/>
        <p:txBody>
          <a:bodyPr/>
          <a:lstStyle/>
          <a:p>
            <a:fld id="{B09156A3-18BB-473E-9381-21C7B5ED7D8C}" type="datetime1">
              <a:rPr lang="en-US" smtClean="0"/>
              <a:t>3/5/2024</a:t>
            </a:fld>
            <a:endParaRPr lang="en-US" dirty="0"/>
          </a:p>
        </p:txBody>
      </p:sp>
      <p:sp>
        <p:nvSpPr>
          <p:cNvPr id="1048637" name="Footer Placeholder 4"/>
          <p:cNvSpPr>
            <a:spLocks noGrp="1"/>
          </p:cNvSpPr>
          <p:nvPr>
            <p:ph type="ftr" sz="quarter" idx="11"/>
          </p:nvPr>
        </p:nvSpPr>
        <p:spPr/>
        <p:txBody>
          <a:bodyPr/>
          <a:lstStyle/>
          <a:p>
            <a:endParaRPr lang="en-US" dirty="0"/>
          </a:p>
        </p:txBody>
      </p:sp>
      <p:sp>
        <p:nvSpPr>
          <p:cNvPr id="1048638" name="Slide Number Placeholder 5"/>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048743" name="Title 1"/>
          <p:cNvSpPr>
            <a:spLocks noGrp="1"/>
          </p:cNvSpPr>
          <p:nvPr>
            <p:ph type="title"/>
          </p:nvPr>
        </p:nvSpPr>
        <p:spPr/>
        <p:txBody>
          <a:bodyPr/>
          <a:lstStyle/>
          <a:p>
            <a:r>
              <a:rPr lang="fr-FR"/>
              <a:t>Modifiez le style du titre</a:t>
            </a:r>
            <a:endParaRPr lang="en-US" dirty="0"/>
          </a:p>
        </p:txBody>
      </p:sp>
      <p:sp>
        <p:nvSpPr>
          <p:cNvPr id="1048744"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45"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46" name="Date Placeholder 4"/>
          <p:cNvSpPr>
            <a:spLocks noGrp="1"/>
          </p:cNvSpPr>
          <p:nvPr>
            <p:ph type="dt" sz="half" idx="10"/>
          </p:nvPr>
        </p:nvSpPr>
        <p:spPr/>
        <p:txBody>
          <a:bodyPr/>
          <a:lstStyle/>
          <a:p>
            <a:fld id="{6C0F8462-4FF9-442F-ABE2-051A8BCE1264}" type="datetime1">
              <a:rPr lang="en-US" smtClean="0"/>
              <a:t>3/5/2024</a:t>
            </a:fld>
            <a:endParaRPr lang="en-US" dirty="0"/>
          </a:p>
        </p:txBody>
      </p:sp>
      <p:sp>
        <p:nvSpPr>
          <p:cNvPr id="1048747" name="Footer Placeholder 5"/>
          <p:cNvSpPr>
            <a:spLocks noGrp="1"/>
          </p:cNvSpPr>
          <p:nvPr>
            <p:ph type="ftr" sz="quarter" idx="11"/>
          </p:nvPr>
        </p:nvSpPr>
        <p:spPr/>
        <p:txBody>
          <a:bodyPr/>
          <a:lstStyle/>
          <a:p>
            <a:endParaRPr lang="en-US" dirty="0"/>
          </a:p>
        </p:txBody>
      </p:sp>
      <p:sp>
        <p:nvSpPr>
          <p:cNvPr id="1048748"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48727" name="Title 1"/>
          <p:cNvSpPr>
            <a:spLocks noGrp="1"/>
          </p:cNvSpPr>
          <p:nvPr>
            <p:ph type="title"/>
          </p:nvPr>
        </p:nvSpPr>
        <p:spPr/>
        <p:txBody>
          <a:bodyPr/>
          <a:lstStyle/>
          <a:p>
            <a:r>
              <a:rPr lang="fr-FR"/>
              <a:t>Modifiez le style du titre</a:t>
            </a:r>
            <a:endParaRPr lang="en-US" dirty="0"/>
          </a:p>
        </p:txBody>
      </p:sp>
      <p:sp>
        <p:nvSpPr>
          <p:cNvPr id="1048728"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48729"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30"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48731"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32" name="Date Placeholder 6"/>
          <p:cNvSpPr>
            <a:spLocks noGrp="1"/>
          </p:cNvSpPr>
          <p:nvPr>
            <p:ph type="dt" sz="half" idx="10"/>
          </p:nvPr>
        </p:nvSpPr>
        <p:spPr/>
        <p:txBody>
          <a:bodyPr/>
          <a:lstStyle/>
          <a:p>
            <a:fld id="{9DB84DDC-1748-489D-899C-47EE65639B65}" type="datetime1">
              <a:rPr lang="en-US" smtClean="0"/>
              <a:t>3/5/2024</a:t>
            </a:fld>
            <a:endParaRPr lang="en-US" dirty="0"/>
          </a:p>
        </p:txBody>
      </p:sp>
      <p:sp>
        <p:nvSpPr>
          <p:cNvPr id="1048733" name="Footer Placeholder 7"/>
          <p:cNvSpPr>
            <a:spLocks noGrp="1"/>
          </p:cNvSpPr>
          <p:nvPr>
            <p:ph type="ftr" sz="quarter" idx="11"/>
          </p:nvPr>
        </p:nvSpPr>
        <p:spPr/>
        <p:txBody>
          <a:bodyPr/>
          <a:lstStyle/>
          <a:p>
            <a:endParaRPr lang="en-US" dirty="0"/>
          </a:p>
        </p:txBody>
      </p:sp>
      <p:sp>
        <p:nvSpPr>
          <p:cNvPr id="1048734" name="Slide Number Placeholder 8"/>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048696"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1048697" name="Date Placeholder 2"/>
          <p:cNvSpPr>
            <a:spLocks noGrp="1"/>
          </p:cNvSpPr>
          <p:nvPr>
            <p:ph type="dt" sz="half" idx="10"/>
          </p:nvPr>
        </p:nvSpPr>
        <p:spPr/>
        <p:txBody>
          <a:bodyPr/>
          <a:lstStyle/>
          <a:p>
            <a:fld id="{01B89E16-1A1F-42B0-A1E9-0DA49177FB74}" type="datetime1">
              <a:rPr lang="en-US" smtClean="0"/>
              <a:t>3/5/2024</a:t>
            </a:fld>
            <a:endParaRPr lang="en-US" dirty="0"/>
          </a:p>
        </p:txBody>
      </p:sp>
      <p:sp>
        <p:nvSpPr>
          <p:cNvPr id="1048698" name="Footer Placeholder 3"/>
          <p:cNvSpPr>
            <a:spLocks noGrp="1"/>
          </p:cNvSpPr>
          <p:nvPr>
            <p:ph type="ftr" sz="quarter" idx="11"/>
          </p:nvPr>
        </p:nvSpPr>
        <p:spPr/>
        <p:txBody>
          <a:bodyPr/>
          <a:lstStyle/>
          <a:p>
            <a:endParaRPr lang="en-US" dirty="0"/>
          </a:p>
        </p:txBody>
      </p:sp>
      <p:sp>
        <p:nvSpPr>
          <p:cNvPr id="1048699" name="Slide Number Placeholder 4"/>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048735" name="Date Placeholder 1"/>
          <p:cNvSpPr>
            <a:spLocks noGrp="1"/>
          </p:cNvSpPr>
          <p:nvPr>
            <p:ph type="dt" sz="half" idx="10"/>
          </p:nvPr>
        </p:nvSpPr>
        <p:spPr/>
        <p:txBody>
          <a:bodyPr/>
          <a:lstStyle/>
          <a:p>
            <a:fld id="{7E8ABCDD-B36E-4E41-85A4-9637B5AB9278}" type="datetime1">
              <a:rPr lang="en-US" smtClean="0"/>
              <a:t>3/5/2024</a:t>
            </a:fld>
            <a:endParaRPr lang="en-US" dirty="0"/>
          </a:p>
        </p:txBody>
      </p:sp>
      <p:sp>
        <p:nvSpPr>
          <p:cNvPr id="1048736" name="Footer Placeholder 2"/>
          <p:cNvSpPr>
            <a:spLocks noGrp="1"/>
          </p:cNvSpPr>
          <p:nvPr>
            <p:ph type="ftr" sz="quarter" idx="11"/>
          </p:nvPr>
        </p:nvSpPr>
        <p:spPr/>
        <p:txBody>
          <a:bodyPr/>
          <a:lstStyle/>
          <a:p>
            <a:endParaRPr lang="en-US" dirty="0"/>
          </a:p>
        </p:txBody>
      </p:sp>
      <p:sp>
        <p:nvSpPr>
          <p:cNvPr id="1048737" name="Slide Number Placeholder 3"/>
          <p:cNvSpPr>
            <a:spLocks noGrp="1"/>
          </p:cNvSpPr>
          <p:nvPr>
            <p:ph type="sldNum" sz="quarter" idx="12"/>
          </p:nvPr>
        </p:nvSpPr>
        <p:spPr/>
        <p:txBody>
          <a:bodyPr/>
          <a:lstStyle/>
          <a:p>
            <a:fld id="{D57F1E4F-1CFF-5643-939E-217C01CDF565}"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048755"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1048756"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757"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1048758" name="Date Placeholder 4"/>
          <p:cNvSpPr>
            <a:spLocks noGrp="1"/>
          </p:cNvSpPr>
          <p:nvPr>
            <p:ph type="dt" sz="half" idx="10"/>
          </p:nvPr>
        </p:nvSpPr>
        <p:spPr/>
        <p:txBody>
          <a:bodyPr/>
          <a:lstStyle/>
          <a:p>
            <a:fld id="{B60006F2-F3A1-441C-9B82-5D15CD1065D7}" type="datetime1">
              <a:rPr lang="en-US" smtClean="0"/>
              <a:t>3/5/2024</a:t>
            </a:fld>
            <a:endParaRPr lang="en-US" dirty="0"/>
          </a:p>
        </p:txBody>
      </p:sp>
      <p:sp>
        <p:nvSpPr>
          <p:cNvPr id="1048759" name="Footer Placeholder 5"/>
          <p:cNvSpPr>
            <a:spLocks noGrp="1"/>
          </p:cNvSpPr>
          <p:nvPr>
            <p:ph type="ftr" sz="quarter" idx="11"/>
          </p:nvPr>
        </p:nvSpPr>
        <p:spPr/>
        <p:txBody>
          <a:bodyPr/>
          <a:lstStyle/>
          <a:p>
            <a:endParaRPr lang="en-US" dirty="0"/>
          </a:p>
        </p:txBody>
      </p:sp>
      <p:sp>
        <p:nvSpPr>
          <p:cNvPr id="1048760"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048716"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1048717"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1048718"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48719" name="Footer Placeholder 5"/>
          <p:cNvSpPr>
            <a:spLocks noGrp="1"/>
          </p:cNvSpPr>
          <p:nvPr>
            <p:ph type="ftr" sz="quarter" idx="11"/>
          </p:nvPr>
        </p:nvSpPr>
        <p:spPr/>
        <p:txBody>
          <a:bodyPr/>
          <a:lstStyle/>
          <a:p>
            <a:endParaRPr lang="en-US" dirty="0"/>
          </a:p>
        </p:txBody>
      </p:sp>
      <p:sp>
        <p:nvSpPr>
          <p:cNvPr id="1048720" name="Slide Number Placeholder 6"/>
          <p:cNvSpPr>
            <a:spLocks noGrp="1"/>
          </p:cNvSpPr>
          <p:nvPr>
            <p:ph type="sldNum" sz="quarter" idx="12"/>
          </p:nvPr>
        </p:nvSpPr>
        <p:spPr/>
        <p:txBody>
          <a:bodyPr/>
          <a:lstStyle/>
          <a:p>
            <a:fld id="{D57F1E4F-1CFF-5643-939E-217C01CDF565}" type="slidenum">
              <a:rPr lang="en-US" dirty="0"/>
              <a:t>‹N°›</a:t>
            </a:fld>
            <a:endParaRPr lang="en-US" dirty="0"/>
          </a:p>
        </p:txBody>
      </p:sp>
      <p:sp>
        <p:nvSpPr>
          <p:cNvPr id="1048721" name="Date Placeholder 4"/>
          <p:cNvSpPr>
            <a:spLocks noGrp="1"/>
          </p:cNvSpPr>
          <p:nvPr>
            <p:ph type="dt" sz="half" idx="10"/>
          </p:nvPr>
        </p:nvSpPr>
        <p:spPr/>
        <p:txBody>
          <a:bodyPr/>
          <a:lstStyle/>
          <a:p>
            <a:fld id="{278A32A1-6E80-4395-BFC0-A5887D91C660}"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3" name="Group 43"/>
          <p:cNvGrpSpPr/>
          <p:nvPr/>
        </p:nvGrpSpPr>
        <p:grpSpPr>
          <a:xfrm>
            <a:off x="0" y="-8467"/>
            <a:ext cx="12192000" cy="6866467"/>
            <a:chOff x="0" y="-8467"/>
            <a:chExt cx="12192000" cy="6866467"/>
          </a:xfrm>
        </p:grpSpPr>
        <p:cxnSp>
          <p:nvCxnSpPr>
            <p:cNvPr id="3145728" name="Straight Connector 19"/>
            <p:cNvCxnSpPr>
              <a:cxnSpLocks/>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145729" name="Straight Connector 20"/>
            <p:cNvCxnSpPr>
              <a:cxnSpLocks/>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48576"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7"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8"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79"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0"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1"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2"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8583"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48584"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1048585"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48586"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C908250-0FD1-4C32-A732-96DE0FA674A0}" type="datetime1">
              <a:rPr lang="en-US" smtClean="0"/>
              <a:t>3/5/2024</a:t>
            </a:fld>
            <a:endParaRPr lang="en-US" dirty="0"/>
          </a:p>
        </p:txBody>
      </p:sp>
      <p:sp>
        <p:nvSpPr>
          <p:cNvPr id="1048587"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1048588"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t>‹N°›</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hf sldNum="0" hdr="0" ft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twitter.com/R1325RDC" TargetMode="External"/><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hyperlink" Target="https://www.facebook.com/sn1325" TargetMode="External"/><Relationship Id="rId4" Type="http://schemas.openxmlformats.org/officeDocument/2006/relationships/hyperlink" Target="https://www.linkedin.com/company/r1325rdc"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re 1"/>
          <p:cNvSpPr>
            <a:spLocks noGrp="1"/>
          </p:cNvSpPr>
          <p:nvPr>
            <p:ph type="title"/>
          </p:nvPr>
        </p:nvSpPr>
        <p:spPr>
          <a:xfrm>
            <a:off x="3359019" y="2442238"/>
            <a:ext cx="5057193" cy="1570962"/>
          </a:xfrm>
        </p:spPr>
        <p:txBody>
          <a:bodyPr/>
          <a:lstStyle/>
          <a:p>
            <a:pPr algn="ctr"/>
            <a:r>
              <a:rPr lang="fr-FR" sz="3200" b="1" dirty="0">
                <a:solidFill>
                  <a:schemeClr val="tx1"/>
                </a:solidFill>
                <a:latin typeface="Garamond" panose="02020404030301010803" pitchFamily="18" charset="0"/>
              </a:rPr>
              <a:t>ICGLR </a:t>
            </a:r>
            <a:r>
              <a:rPr lang="fr-FR" sz="3200" b="1" dirty="0" err="1">
                <a:solidFill>
                  <a:schemeClr val="tx1"/>
                </a:solidFill>
                <a:latin typeface="Garamond" panose="02020404030301010803" pitchFamily="18" charset="0"/>
              </a:rPr>
              <a:t>Gender</a:t>
            </a:r>
            <a:r>
              <a:rPr lang="fr-FR" sz="3200" b="1" dirty="0">
                <a:solidFill>
                  <a:schemeClr val="tx1"/>
                </a:solidFill>
                <a:latin typeface="Garamond" panose="02020404030301010803" pitchFamily="18" charset="0"/>
              </a:rPr>
              <a:t> </a:t>
            </a:r>
            <a:r>
              <a:rPr lang="fr-FR" sz="3200" b="1" dirty="0" err="1">
                <a:solidFill>
                  <a:schemeClr val="tx1"/>
                </a:solidFill>
                <a:latin typeface="Garamond" panose="02020404030301010803" pitchFamily="18" charset="0"/>
              </a:rPr>
              <a:t>Barometer</a:t>
            </a:r>
            <a:r>
              <a:rPr lang="fr-FR" sz="3200" b="1" dirty="0">
                <a:solidFill>
                  <a:schemeClr val="tx1"/>
                </a:solidFill>
                <a:latin typeface="Garamond" panose="02020404030301010803" pitchFamily="18" charset="0"/>
              </a:rPr>
              <a:t> </a:t>
            </a:r>
            <a:r>
              <a:rPr lang="fr-CA" sz="3200" b="1" dirty="0">
                <a:solidFill>
                  <a:schemeClr val="tx1"/>
                </a:solidFill>
                <a:latin typeface="Garamond" panose="02020404030301010803" pitchFamily="18" charset="0"/>
                <a:ea typeface="Calibri" panose="020F0502020204030204" pitchFamily="34" charset="0"/>
                <a:cs typeface="Times New Roman" panose="02020603050405020304" pitchFamily="18" charset="0"/>
              </a:rPr>
              <a:t>DRC Country Report</a:t>
            </a:r>
            <a:endParaRPr lang="en-CA" sz="2800" dirty="0"/>
          </a:p>
        </p:txBody>
      </p:sp>
      <p:sp>
        <p:nvSpPr>
          <p:cNvPr id="1048595" name="Espace réservé du texte 3"/>
          <p:cNvSpPr>
            <a:spLocks noGrp="1"/>
          </p:cNvSpPr>
          <p:nvPr>
            <p:ph type="body" idx="1"/>
          </p:nvPr>
        </p:nvSpPr>
        <p:spPr>
          <a:xfrm>
            <a:off x="4568782" y="4935894"/>
            <a:ext cx="2733870" cy="687302"/>
          </a:xfrm>
        </p:spPr>
        <p:txBody>
          <a:bodyPr/>
          <a:lstStyle/>
          <a:p>
            <a:pPr algn="ctr"/>
            <a:r>
              <a:rPr lang="fr-FR" dirty="0"/>
              <a:t>4-5 March 2024</a:t>
            </a:r>
          </a:p>
        </p:txBody>
      </p:sp>
      <p:sp>
        <p:nvSpPr>
          <p:cNvPr id="1048596" name="Espace réservé de la date 2"/>
          <p:cNvSpPr>
            <a:spLocks noGrp="1"/>
          </p:cNvSpPr>
          <p:nvPr>
            <p:ph type="dt" sz="half" idx="10"/>
          </p:nvPr>
        </p:nvSpPr>
        <p:spPr/>
        <p:txBody>
          <a:bodyPr/>
          <a:lstStyle/>
          <a:p>
            <a:fld id="{095CE127-D612-4CCD-9206-9387B278AF76}" type="datetime1">
              <a:rPr lang="en-US" smtClean="0"/>
              <a:t>3/5/2024</a:t>
            </a:fld>
            <a:endParaRPr lang="en-US" dirty="0"/>
          </a:p>
        </p:txBody>
      </p:sp>
      <p:pic>
        <p:nvPicPr>
          <p:cNvPr id="2097152" name="Image 4"/>
          <p:cNvPicPr>
            <a:picLocks noChangeAspect="1"/>
          </p:cNvPicPr>
          <p:nvPr/>
        </p:nvPicPr>
        <p:blipFill>
          <a:blip r:embed="rId2"/>
          <a:srcRect/>
          <a:stretch>
            <a:fillRect/>
          </a:stretch>
        </p:blipFill>
        <p:spPr bwMode="auto">
          <a:xfrm>
            <a:off x="5935717" y="237066"/>
            <a:ext cx="3436882" cy="1599617"/>
          </a:xfrm>
          <a:prstGeom prst="rect">
            <a:avLst/>
          </a:prstGeom>
          <a:noFill/>
          <a:ln>
            <a:noFill/>
          </a:ln>
        </p:spPr>
      </p:pic>
      <p:pic>
        <p:nvPicPr>
          <p:cNvPr id="2097153" name="Image 5" descr="images (1)"/>
          <p:cNvPicPr>
            <a:picLocks/>
          </p:cNvPicPr>
          <p:nvPr/>
        </p:nvPicPr>
        <p:blipFill>
          <a:blip r:embed="rId3"/>
          <a:srcRect/>
          <a:stretch>
            <a:fillRect/>
          </a:stretch>
        </p:blipFill>
        <p:spPr bwMode="auto">
          <a:xfrm>
            <a:off x="1198179" y="103057"/>
            <a:ext cx="2672255" cy="2301184"/>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8" name="Titre 1"/>
          <p:cNvSpPr>
            <a:spLocks noGrp="1"/>
          </p:cNvSpPr>
          <p:nvPr>
            <p:ph type="title"/>
          </p:nvPr>
        </p:nvSpPr>
        <p:spPr>
          <a:xfrm>
            <a:off x="677334" y="165538"/>
            <a:ext cx="8596668" cy="488731"/>
          </a:xfrm>
        </p:spPr>
        <p:txBody>
          <a:bodyPr>
            <a:normAutofit/>
          </a:bodyPr>
          <a:lstStyle/>
          <a:p>
            <a:r>
              <a:rPr lang="fr-FR" dirty="0">
                <a:solidFill>
                  <a:schemeClr val="tx1"/>
                </a:solidFill>
              </a:rPr>
              <a:t>2.Avancées</a:t>
            </a:r>
          </a:p>
        </p:txBody>
      </p:sp>
      <p:sp>
        <p:nvSpPr>
          <p:cNvPr id="1048629" name="Espace réservé du contenu 2"/>
          <p:cNvSpPr>
            <a:spLocks noGrp="1"/>
          </p:cNvSpPr>
          <p:nvPr>
            <p:ph idx="1"/>
          </p:nvPr>
        </p:nvSpPr>
        <p:spPr>
          <a:xfrm>
            <a:off x="433552" y="906518"/>
            <a:ext cx="8840450" cy="5644054"/>
          </a:xfrm>
        </p:spPr>
        <p:txBody>
          <a:bodyPr>
            <a:normAutofit/>
          </a:bodyPr>
          <a:lstStyle/>
          <a:p>
            <a:pPr algn="just"/>
            <a:r>
              <a:rPr lang="fr-CA" sz="2200" b="1" dirty="0"/>
              <a:t>Synergie entre le bureau du Secrétariat National, les organisations de la société civile à tous les niveaux, les Ministères sectoriels, les partenaires Techniques et Financiers</a:t>
            </a:r>
          </a:p>
          <a:p>
            <a:pPr algn="just"/>
            <a:r>
              <a:rPr lang="fr-CA" sz="2200" b="1" dirty="0"/>
              <a:t>Appropriation du processus de la  mise en œuvre par tous les acteurs</a:t>
            </a:r>
            <a:r>
              <a:rPr lang="fr-CA" sz="2200" b="1" dirty="0">
                <a:solidFill>
                  <a:srgbClr val="FF0000"/>
                </a:solidFill>
              </a:rPr>
              <a:t> </a:t>
            </a:r>
          </a:p>
          <a:p>
            <a:pPr algn="just"/>
            <a:r>
              <a:rPr lang="fr-CA" sz="2200" b="1" dirty="0"/>
              <a:t>Contextualisation du Plan d’Action National dans les différentes provinces sur base des besoins prioritaires de la province Inclusive des tous les acteurs clés de la mise en œuvre de la Résolution 1325( Armé et la police)</a:t>
            </a:r>
          </a:p>
          <a:p>
            <a:pPr algn="just"/>
            <a:r>
              <a:rPr lang="fr-CA" sz="2200" b="1" dirty="0"/>
              <a:t>Partages d’informations traduction de la Résolution 1325 en 4 langues nationales,</a:t>
            </a:r>
          </a:p>
          <a:p>
            <a:pPr algn="just"/>
            <a:r>
              <a:rPr lang="fr-CA" sz="2200" b="1" dirty="0"/>
              <a:t>Cartographie des Femmes médiatrices  </a:t>
            </a:r>
            <a:r>
              <a:rPr lang="fr-FR" sz="2200" b="1" dirty="0">
                <a:solidFill>
                  <a:srgbClr val="FF0000"/>
                </a:solidFill>
              </a:rPr>
              <a:t> </a:t>
            </a:r>
            <a:endParaRPr lang="fr-CA" sz="2200" b="1" dirty="0">
              <a:solidFill>
                <a:srgbClr val="FF0000"/>
              </a:solidFill>
            </a:endParaRPr>
          </a:p>
          <a:p>
            <a:pPr marL="0" indent="0" algn="just">
              <a:buNone/>
            </a:pPr>
            <a:endParaRPr lang="fr-CA" sz="2200" b="1" dirty="0"/>
          </a:p>
          <a:p>
            <a:endParaRPr lang="fr-FR" dirty="0"/>
          </a:p>
        </p:txBody>
      </p:sp>
      <p:sp>
        <p:nvSpPr>
          <p:cNvPr id="1048630" name="Espace réservé de la date 3"/>
          <p:cNvSpPr>
            <a:spLocks noGrp="1"/>
          </p:cNvSpPr>
          <p:nvPr>
            <p:ph type="dt" sz="half" idx="10"/>
          </p:nvPr>
        </p:nvSpPr>
        <p:spPr/>
        <p:txBody>
          <a:bodyPr/>
          <a:lstStyle/>
          <a:p>
            <a:fld id="{306F958A-B776-42EA-860B-6C02C363F101}"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1" name="Titre 1"/>
          <p:cNvSpPr>
            <a:spLocks noGrp="1"/>
          </p:cNvSpPr>
          <p:nvPr>
            <p:ph type="title"/>
          </p:nvPr>
        </p:nvSpPr>
        <p:spPr>
          <a:xfrm>
            <a:off x="677334" y="165538"/>
            <a:ext cx="8596668" cy="488731"/>
          </a:xfrm>
        </p:spPr>
        <p:txBody>
          <a:bodyPr>
            <a:normAutofit/>
          </a:bodyPr>
          <a:lstStyle/>
          <a:p>
            <a:r>
              <a:rPr lang="fr-FR" dirty="0">
                <a:solidFill>
                  <a:schemeClr val="tx1"/>
                </a:solidFill>
              </a:rPr>
              <a:t>2.Avancées</a:t>
            </a:r>
          </a:p>
        </p:txBody>
      </p:sp>
      <p:sp>
        <p:nvSpPr>
          <p:cNvPr id="1048632" name="Espace réservé du contenu 2"/>
          <p:cNvSpPr>
            <a:spLocks noGrp="1"/>
          </p:cNvSpPr>
          <p:nvPr>
            <p:ph idx="1"/>
          </p:nvPr>
        </p:nvSpPr>
        <p:spPr>
          <a:xfrm>
            <a:off x="433552" y="906518"/>
            <a:ext cx="8840450" cy="5644054"/>
          </a:xfrm>
        </p:spPr>
        <p:txBody>
          <a:bodyPr>
            <a:normAutofit/>
          </a:bodyPr>
          <a:lstStyle/>
          <a:p>
            <a:pPr algn="just"/>
            <a:endParaRPr lang="fr-CA" sz="2200" b="1" dirty="0">
              <a:solidFill>
                <a:srgbClr val="FF0000"/>
              </a:solidFill>
            </a:endParaRPr>
          </a:p>
          <a:p>
            <a:pPr marL="0" indent="0" algn="just">
              <a:buNone/>
            </a:pPr>
            <a:endParaRPr lang="fr-CA" sz="2200" b="1" dirty="0"/>
          </a:p>
          <a:p>
            <a:endParaRPr lang="fr-FR" dirty="0"/>
          </a:p>
        </p:txBody>
      </p:sp>
      <p:sp>
        <p:nvSpPr>
          <p:cNvPr id="1048633" name="Espace réservé de la date 3"/>
          <p:cNvSpPr>
            <a:spLocks noGrp="1"/>
          </p:cNvSpPr>
          <p:nvPr>
            <p:ph type="dt" sz="half" idx="10"/>
          </p:nvPr>
        </p:nvSpPr>
        <p:spPr/>
        <p:txBody>
          <a:bodyPr/>
          <a:lstStyle/>
          <a:p>
            <a:fld id="{306F958A-B776-42EA-860B-6C02C363F101}" type="datetime1">
              <a:rPr lang="en-US" smtClean="0"/>
              <a:t>3/5/2024</a:t>
            </a:fld>
            <a:endParaRPr lang="en-US" dirty="0"/>
          </a:p>
        </p:txBody>
      </p:sp>
      <p:graphicFrame>
        <p:nvGraphicFramePr>
          <p:cNvPr id="4194305" name="Tableau 4"/>
          <p:cNvGraphicFramePr>
            <a:graphicFrameLocks noGrp="1"/>
          </p:cNvGraphicFramePr>
          <p:nvPr/>
        </p:nvGraphicFramePr>
        <p:xfrm>
          <a:off x="2113439" y="1063692"/>
          <a:ext cx="6349426" cy="4012162"/>
        </p:xfrm>
        <a:graphic>
          <a:graphicData uri="http://schemas.openxmlformats.org/drawingml/2006/table">
            <a:tbl>
              <a:tblPr firstRow="1" firstCol="1" bandRow="1">
                <a:tableStyleId>{5C22544A-7EE6-4342-B048-85BDC9FD1C3A}</a:tableStyleId>
              </a:tblPr>
              <a:tblGrid>
                <a:gridCol w="3174713"/>
                <a:gridCol w="3174713"/>
              </a:tblGrid>
              <a:tr h="569557">
                <a:tc>
                  <a:txBody>
                    <a:bodyPr/>
                    <a:lstStyle/>
                    <a:p>
                      <a:pPr>
                        <a:lnSpc>
                          <a:spcPct val="107000"/>
                        </a:lnSpc>
                        <a:spcAft>
                          <a:spcPts val="800"/>
                        </a:spcAft>
                      </a:pPr>
                      <a:r>
                        <a:rPr lang="en-ZW" sz="1100" kern="100">
                          <a:effectLst/>
                        </a:rPr>
                        <a:t>Ministres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ZW" sz="1100" kern="100">
                          <a:effectLst/>
                        </a:rPr>
                        <a:t>28%</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569557">
                <a:tc>
                  <a:txBody>
                    <a:bodyPr/>
                    <a:lstStyle/>
                    <a:p>
                      <a:pPr>
                        <a:lnSpc>
                          <a:spcPct val="107000"/>
                        </a:lnSpc>
                        <a:spcAft>
                          <a:spcPts val="800"/>
                        </a:spcAft>
                      </a:pPr>
                      <a:r>
                        <a:rPr lang="en-ZW" sz="1100" kern="100">
                          <a:effectLst/>
                        </a:rPr>
                        <a:t>Secrétaires Généraux</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ZW" sz="1100" kern="100">
                          <a:effectLst/>
                        </a:rPr>
                        <a:t>14 %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1164377">
                <a:tc>
                  <a:txBody>
                    <a:bodyPr/>
                    <a:lstStyle/>
                    <a:p>
                      <a:pPr>
                        <a:lnSpc>
                          <a:spcPct val="107000"/>
                        </a:lnSpc>
                        <a:spcAft>
                          <a:spcPts val="800"/>
                        </a:spcAft>
                      </a:pPr>
                      <a:r>
                        <a:rPr lang="fr-FR" sz="1100" kern="100">
                          <a:effectLst/>
                        </a:rPr>
                        <a:t>chefs de commissions et conseils publics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r-FR" sz="1100" kern="100">
                          <a:effectLst/>
                        </a:rPr>
                        <a:t>38% (Pourcentage de femmes Présidents du Conseil d’administration)</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569557">
                <a:tc>
                  <a:txBody>
                    <a:bodyPr/>
                    <a:lstStyle/>
                    <a:p>
                      <a:pPr>
                        <a:lnSpc>
                          <a:spcPct val="107000"/>
                        </a:lnSpc>
                        <a:spcAft>
                          <a:spcPts val="800"/>
                        </a:spcAft>
                      </a:pPr>
                      <a:r>
                        <a:rPr lang="en-ZW" sz="1100" kern="100">
                          <a:effectLst/>
                        </a:rPr>
                        <a:t>Maires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ZW" sz="1100" kern="100">
                          <a:effectLst/>
                        </a:rPr>
                        <a:t>23 %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569557">
                <a:tc>
                  <a:txBody>
                    <a:bodyPr/>
                    <a:lstStyle/>
                    <a:p>
                      <a:pPr>
                        <a:lnSpc>
                          <a:spcPct val="107000"/>
                        </a:lnSpc>
                        <a:spcAft>
                          <a:spcPts val="800"/>
                        </a:spcAft>
                      </a:pPr>
                      <a:r>
                        <a:rPr lang="en-ZW" sz="1100" kern="100">
                          <a:effectLst/>
                        </a:rPr>
                        <a:t>Conseils locaux</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ZW" sz="1100" kern="100">
                          <a:effectLst/>
                        </a:rPr>
                        <a:t>34 %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569557">
                <a:tc>
                  <a:txBody>
                    <a:bodyPr/>
                    <a:lstStyle/>
                    <a:p>
                      <a:pPr>
                        <a:lnSpc>
                          <a:spcPct val="107000"/>
                        </a:lnSpc>
                        <a:spcAft>
                          <a:spcPts val="800"/>
                        </a:spcAft>
                      </a:pPr>
                      <a:r>
                        <a:rPr lang="fr-FR" sz="1100" kern="100">
                          <a:effectLst/>
                        </a:rPr>
                        <a:t>Postes de leadership traditionnels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ZW" sz="1100" kern="100" dirty="0">
                          <a:effectLst/>
                        </a:rPr>
                        <a:t>0,4 %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9" name="Titre 1"/>
          <p:cNvSpPr>
            <a:spLocks noGrp="1"/>
          </p:cNvSpPr>
          <p:nvPr>
            <p:ph type="title"/>
          </p:nvPr>
        </p:nvSpPr>
        <p:spPr>
          <a:xfrm>
            <a:off x="826116" y="223965"/>
            <a:ext cx="8596668" cy="860401"/>
          </a:xfrm>
        </p:spPr>
        <p:txBody>
          <a:bodyPr>
            <a:normAutofit/>
          </a:bodyPr>
          <a:lstStyle/>
          <a:p>
            <a:r>
              <a:rPr lang="fr-FR" sz="1100" dirty="0">
                <a:solidFill>
                  <a:schemeClr val="tx1"/>
                </a:solidFill>
              </a:rPr>
              <a:t> </a:t>
            </a:r>
            <a:r>
              <a:rPr lang="fr-FR" sz="2400" dirty="0">
                <a:solidFill>
                  <a:schemeClr val="tx1"/>
                </a:solidFill>
              </a:rPr>
              <a:t> </a:t>
            </a:r>
            <a:r>
              <a:rPr lang="fr-FR" sz="2400" dirty="0">
                <a:solidFill>
                  <a:srgbClr val="FF0000"/>
                </a:solidFill>
              </a:rPr>
              <a:t>Avancées sur le plan de la participation de la Femme  </a:t>
            </a:r>
          </a:p>
        </p:txBody>
      </p:sp>
      <p:sp>
        <p:nvSpPr>
          <p:cNvPr id="1048640" name="Espace réservé du texte 8"/>
          <p:cNvSpPr>
            <a:spLocks noGrp="1"/>
          </p:cNvSpPr>
          <p:nvPr>
            <p:ph type="body" idx="1"/>
          </p:nvPr>
        </p:nvSpPr>
        <p:spPr>
          <a:xfrm>
            <a:off x="5790033" y="1545431"/>
            <a:ext cx="3742137" cy="3767137"/>
          </a:xfrm>
        </p:spPr>
        <p:txBody>
          <a:bodyPr/>
          <a:lstStyle/>
          <a:p>
            <a:endParaRPr lang="fr-FR" dirty="0"/>
          </a:p>
        </p:txBody>
      </p:sp>
      <p:sp>
        <p:nvSpPr>
          <p:cNvPr id="1048641" name="Espace réservé de la date 2"/>
          <p:cNvSpPr>
            <a:spLocks noGrp="1"/>
          </p:cNvSpPr>
          <p:nvPr>
            <p:ph type="dt" sz="half" idx="10"/>
          </p:nvPr>
        </p:nvSpPr>
        <p:spPr/>
        <p:txBody>
          <a:bodyPr/>
          <a:lstStyle/>
          <a:p>
            <a:fld id="{162633A5-44EF-49AE-B70E-0FBD733BA296}" type="datetime1">
              <a:rPr lang="en-US" smtClean="0"/>
              <a:t>3/5/2024</a:t>
            </a:fld>
            <a:endParaRPr lang="en-US" dirty="0"/>
          </a:p>
        </p:txBody>
      </p:sp>
      <p:pic>
        <p:nvPicPr>
          <p:cNvPr id="2097156" name="Espace réservé du contenu 3"/>
          <p:cNvPicPr>
            <a:picLocks noGrp="1" noChangeAspect="1"/>
          </p:cNvPicPr>
          <p:nvPr>
            <p:ph idx="4294967295"/>
          </p:nvPr>
        </p:nvPicPr>
        <p:blipFill>
          <a:blip r:embed="rId2"/>
          <a:stretch>
            <a:fillRect/>
          </a:stretch>
        </p:blipFill>
        <p:spPr>
          <a:xfrm>
            <a:off x="363895" y="1545431"/>
            <a:ext cx="5124450" cy="4043606"/>
          </a:xfrm>
        </p:spPr>
      </p:pic>
      <p:graphicFrame>
        <p:nvGraphicFramePr>
          <p:cNvPr id="4194306" name="Tableau 9"/>
          <p:cNvGraphicFramePr>
            <a:graphicFrameLocks noGrp="1"/>
          </p:cNvGraphicFramePr>
          <p:nvPr/>
        </p:nvGraphicFramePr>
        <p:xfrm>
          <a:off x="5790032" y="1545431"/>
          <a:ext cx="4706907" cy="4043606"/>
        </p:xfrm>
        <a:graphic>
          <a:graphicData uri="http://schemas.openxmlformats.org/drawingml/2006/table">
            <a:tbl>
              <a:tblPr firstRow="1" firstCol="1" bandRow="1">
                <a:tableStyleId>{5C22544A-7EE6-4342-B048-85BDC9FD1C3A}</a:tableStyleId>
              </a:tblPr>
              <a:tblGrid>
                <a:gridCol w="3374431"/>
                <a:gridCol w="1332476"/>
              </a:tblGrid>
              <a:tr h="303797">
                <a:tc>
                  <a:txBody>
                    <a:bodyPr/>
                    <a:lstStyle/>
                    <a:p>
                      <a:pPr algn="just">
                        <a:lnSpc>
                          <a:spcPct val="107000"/>
                        </a:lnSpc>
                        <a:spcAft>
                          <a:spcPts val="800"/>
                        </a:spcAft>
                      </a:pPr>
                      <a:r>
                        <a:rPr lang="en-ZW" sz="1000" kern="0">
                          <a:effectLst/>
                        </a:rPr>
                        <a:t>Sous-indicateur</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ZW" sz="1000" kern="0">
                          <a:effectLst/>
                        </a:rPr>
                        <a:t>Valeur</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621057">
                <a:tc>
                  <a:txBody>
                    <a:bodyPr/>
                    <a:lstStyle/>
                    <a:p>
                      <a:pPr algn="just">
                        <a:lnSpc>
                          <a:spcPct val="107000"/>
                        </a:lnSpc>
                        <a:spcAft>
                          <a:spcPts val="800"/>
                        </a:spcAft>
                      </a:pPr>
                      <a:r>
                        <a:rPr lang="fr-FR" sz="1000" kern="0">
                          <a:effectLst/>
                        </a:rPr>
                        <a:t>Pourcentage d'électrices par rapport au nombre total d'électeurs inscrits</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000" kern="0">
                          <a:effectLst/>
                        </a:rPr>
                        <a:t>51</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621057">
                <a:tc>
                  <a:txBody>
                    <a:bodyPr/>
                    <a:lstStyle/>
                    <a:p>
                      <a:pPr algn="just">
                        <a:lnSpc>
                          <a:spcPct val="107000"/>
                        </a:lnSpc>
                        <a:spcAft>
                          <a:spcPts val="800"/>
                        </a:spcAft>
                      </a:pPr>
                      <a:r>
                        <a:rPr lang="fr-FR" sz="1000" kern="0">
                          <a:effectLst/>
                        </a:rPr>
                        <a:t>Nombre de femmes candidates inscrites à l'élection présidentielle</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000" kern="0" dirty="0">
                          <a:effectLst/>
                        </a:rPr>
                        <a:t>2</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621057">
                <a:tc>
                  <a:txBody>
                    <a:bodyPr/>
                    <a:lstStyle/>
                    <a:p>
                      <a:pPr algn="just">
                        <a:lnSpc>
                          <a:spcPct val="107000"/>
                        </a:lnSpc>
                        <a:spcAft>
                          <a:spcPts val="800"/>
                        </a:spcAft>
                      </a:pPr>
                      <a:r>
                        <a:rPr lang="fr-FR" sz="1000" kern="0">
                          <a:effectLst/>
                        </a:rPr>
                        <a:t>Nombre de candidats masculins inscrits à l'élection présidentielle</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000" kern="0">
                          <a:effectLst/>
                        </a:rPr>
                        <a:t>24</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938319">
                <a:tc>
                  <a:txBody>
                    <a:bodyPr/>
                    <a:lstStyle/>
                    <a:p>
                      <a:pPr algn="just">
                        <a:lnSpc>
                          <a:spcPct val="107000"/>
                        </a:lnSpc>
                        <a:spcAft>
                          <a:spcPts val="800"/>
                        </a:spcAft>
                      </a:pPr>
                      <a:r>
                        <a:rPr lang="fr-FR" sz="1000" kern="0">
                          <a:effectLst/>
                        </a:rPr>
                        <a:t>Pourcentage de femmes candidates aux élections de l'Assemblée générale du Parlement</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000" kern="0">
                          <a:effectLst/>
                        </a:rPr>
                        <a:t>17</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r h="938319">
                <a:tc>
                  <a:txBody>
                    <a:bodyPr/>
                    <a:lstStyle/>
                    <a:p>
                      <a:pPr algn="just">
                        <a:lnSpc>
                          <a:spcPct val="107000"/>
                        </a:lnSpc>
                        <a:spcAft>
                          <a:spcPts val="800"/>
                        </a:spcAft>
                      </a:pPr>
                      <a:r>
                        <a:rPr lang="fr-FR" sz="1000" kern="0">
                          <a:effectLst/>
                        </a:rPr>
                        <a:t>Pourcentage de femmes dans le nombre total de membres élus à l'Assemblée générale du Parlement</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fr-FR" sz="1000" kern="0" dirty="0">
                          <a:effectLst/>
                        </a:rPr>
                        <a:t>13</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2" name="Titre 1"/>
          <p:cNvSpPr>
            <a:spLocks noGrp="1"/>
          </p:cNvSpPr>
          <p:nvPr>
            <p:ph type="title"/>
          </p:nvPr>
        </p:nvSpPr>
        <p:spPr>
          <a:xfrm>
            <a:off x="677334" y="118241"/>
            <a:ext cx="8596668" cy="819807"/>
          </a:xfrm>
        </p:spPr>
        <p:txBody>
          <a:bodyPr>
            <a:normAutofit/>
          </a:bodyPr>
          <a:lstStyle/>
          <a:p>
            <a:r>
              <a:rPr lang="fr-FR" sz="2400" dirty="0">
                <a:solidFill>
                  <a:srgbClr val="FF0000"/>
                </a:solidFill>
              </a:rPr>
              <a:t>Avancées sur le plan de la participation de la  Femmes </a:t>
            </a:r>
          </a:p>
        </p:txBody>
      </p:sp>
      <p:sp>
        <p:nvSpPr>
          <p:cNvPr id="1048643" name="Espace réservé du contenu 2"/>
          <p:cNvSpPr>
            <a:spLocks noGrp="1"/>
          </p:cNvSpPr>
          <p:nvPr>
            <p:ph idx="1"/>
          </p:nvPr>
        </p:nvSpPr>
        <p:spPr>
          <a:xfrm>
            <a:off x="212834" y="1182415"/>
            <a:ext cx="9061168" cy="4858948"/>
          </a:xfrm>
        </p:spPr>
        <p:txBody>
          <a:bodyPr>
            <a:normAutofit/>
          </a:bodyPr>
          <a:lstStyle/>
          <a:p>
            <a:r>
              <a:rPr lang="fr-FR" sz="2000" dirty="0"/>
              <a:t>Au sein de l’armée, on retrouve des femmes à des postes de commandement :</a:t>
            </a:r>
          </a:p>
          <a:p>
            <a:r>
              <a:rPr lang="fr-FR" sz="2000" dirty="0"/>
              <a:t>01 Générale Major au poste de Secrétariat général des anciens Combattants ;</a:t>
            </a:r>
          </a:p>
          <a:p>
            <a:r>
              <a:rPr lang="fr-FR" sz="2000" dirty="0"/>
              <a:t>01 Générale Major Commandant du Corps Logistique des FARDC ;</a:t>
            </a:r>
          </a:p>
          <a:p>
            <a:r>
              <a:rPr lang="fr-FR" sz="2000" dirty="0"/>
              <a:t>01 Générale Major Inspection générale des FARDC ;</a:t>
            </a:r>
          </a:p>
          <a:p>
            <a:r>
              <a:rPr lang="fr-FR" sz="2000" dirty="0"/>
              <a:t>01 Générale de brigade au Poste Commandant Adjoint Corps Logistique.</a:t>
            </a:r>
          </a:p>
          <a:p>
            <a:endParaRPr lang="fr-FR" sz="2000" dirty="0"/>
          </a:p>
        </p:txBody>
      </p:sp>
      <p:sp>
        <p:nvSpPr>
          <p:cNvPr id="1048644" name="Espace réservé de la date 3"/>
          <p:cNvSpPr>
            <a:spLocks noGrp="1"/>
          </p:cNvSpPr>
          <p:nvPr>
            <p:ph type="dt" sz="half" idx="10"/>
          </p:nvPr>
        </p:nvSpPr>
        <p:spPr/>
        <p:txBody>
          <a:bodyPr/>
          <a:lstStyle/>
          <a:p>
            <a:fld id="{0D95B41E-4B44-4533-BE6B-9C6664C61335}"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5" name="Titre 1"/>
          <p:cNvSpPr>
            <a:spLocks noGrp="1"/>
          </p:cNvSpPr>
          <p:nvPr>
            <p:ph type="title"/>
          </p:nvPr>
        </p:nvSpPr>
        <p:spPr>
          <a:xfrm>
            <a:off x="212834" y="338958"/>
            <a:ext cx="9061168" cy="575441"/>
          </a:xfrm>
        </p:spPr>
        <p:txBody>
          <a:bodyPr>
            <a:normAutofit/>
          </a:bodyPr>
          <a:lstStyle/>
          <a:p>
            <a:r>
              <a:rPr lang="fr-FR" sz="2400" dirty="0">
                <a:solidFill>
                  <a:srgbClr val="FF0000"/>
                </a:solidFill>
              </a:rPr>
              <a:t>Avancées sur le Plan de la prévention </a:t>
            </a:r>
          </a:p>
        </p:txBody>
      </p:sp>
      <p:sp>
        <p:nvSpPr>
          <p:cNvPr id="1048646" name="ZoneTexte 2"/>
          <p:cNvSpPr txBox="1"/>
          <p:nvPr/>
        </p:nvSpPr>
        <p:spPr>
          <a:xfrm>
            <a:off x="225972" y="833804"/>
            <a:ext cx="5044964" cy="6247864"/>
          </a:xfrm>
          <a:prstGeom prst="rect">
            <a:avLst/>
          </a:prstGeom>
          <a:noFill/>
        </p:spPr>
        <p:txBody>
          <a:bodyPr wrap="square" rtlCol="0">
            <a:spAutoFit/>
          </a:bodyPr>
          <a:lstStyle/>
          <a:p>
            <a:pPr lvl="0"/>
            <a:r>
              <a:rPr lang="fr-FR" sz="2000" b="1" dirty="0"/>
              <a:t>Liste des politiques </a:t>
            </a:r>
          </a:p>
          <a:p>
            <a:pPr lvl="0"/>
            <a:r>
              <a:rPr lang="fr-FR" sz="2000" dirty="0"/>
              <a:t>1. Politique nationale genre</a:t>
            </a:r>
          </a:p>
          <a:p>
            <a:pPr lvl="0"/>
            <a:r>
              <a:rPr lang="fr-FR" sz="2000" dirty="0"/>
              <a:t>2.Secrétariat national de la résolution 1325</a:t>
            </a:r>
          </a:p>
          <a:p>
            <a:pPr lvl="0"/>
            <a:r>
              <a:rPr lang="fr-FR" sz="2000" b="1" dirty="0"/>
              <a:t>Liste des plans stratégiques</a:t>
            </a:r>
          </a:p>
          <a:p>
            <a:pPr lvl="0"/>
            <a:r>
              <a:rPr lang="fr-FR" sz="2000" dirty="0"/>
              <a:t>1. Stratégie Nationale de Lutte contre  les VBG</a:t>
            </a:r>
          </a:p>
          <a:p>
            <a:pPr lvl="0"/>
            <a:r>
              <a:rPr lang="fr-FR" sz="2000" dirty="0"/>
              <a:t>2. Plan d’action de la stratégie nationale de VBG</a:t>
            </a:r>
          </a:p>
          <a:p>
            <a:pPr lvl="0"/>
            <a:r>
              <a:rPr lang="fr-FR" sz="2000" dirty="0"/>
              <a:t>3. Plan d’action de la déclaration de Kampala</a:t>
            </a:r>
          </a:p>
          <a:p>
            <a:pPr lvl="0"/>
            <a:endParaRPr lang="fr-FR" sz="2000" dirty="0"/>
          </a:p>
          <a:p>
            <a:pPr lvl="0"/>
            <a:r>
              <a:rPr lang="fr-FR" sz="2000" b="1" dirty="0"/>
              <a:t>Liste des autres documents du Cadre directeur</a:t>
            </a:r>
          </a:p>
          <a:p>
            <a:pPr lvl="0"/>
            <a:r>
              <a:rPr lang="fr-FR" sz="2000" dirty="0"/>
              <a:t>1. Protocole nationaux de prise en charge des survivants</a:t>
            </a:r>
          </a:p>
          <a:p>
            <a:pPr lvl="0"/>
            <a:r>
              <a:rPr lang="fr-FR" sz="2000" dirty="0"/>
              <a:t>2. stratégie de la participation de la femmes au processus de la prise de décision</a:t>
            </a:r>
          </a:p>
          <a:p>
            <a:pPr lvl="0"/>
            <a:endParaRPr lang="fr-FR" sz="2000" dirty="0"/>
          </a:p>
        </p:txBody>
      </p:sp>
      <p:sp>
        <p:nvSpPr>
          <p:cNvPr id="1048647" name="Espace réservé de la date 3"/>
          <p:cNvSpPr>
            <a:spLocks noGrp="1"/>
          </p:cNvSpPr>
          <p:nvPr>
            <p:ph type="dt" sz="half" idx="10"/>
          </p:nvPr>
        </p:nvSpPr>
        <p:spPr/>
        <p:txBody>
          <a:bodyPr/>
          <a:lstStyle/>
          <a:p>
            <a:fld id="{E6812FED-C2CC-4B7C-97DC-969E1BB7103B}" type="datetime1">
              <a:rPr lang="en-US" smtClean="0"/>
              <a:t>3/5/2024</a:t>
            </a:fld>
            <a:endParaRPr lang="en-US" dirty="0"/>
          </a:p>
        </p:txBody>
      </p:sp>
      <p:sp>
        <p:nvSpPr>
          <p:cNvPr id="1048648" name="Espace réservé du contenu 7"/>
          <p:cNvSpPr>
            <a:spLocks noGrp="1"/>
          </p:cNvSpPr>
          <p:nvPr>
            <p:ph idx="1"/>
          </p:nvPr>
        </p:nvSpPr>
        <p:spPr>
          <a:xfrm>
            <a:off x="5365322" y="1180874"/>
            <a:ext cx="6600706" cy="3880773"/>
          </a:xfrm>
        </p:spPr>
        <p:txBody>
          <a:bodyPr/>
          <a:lstStyle/>
          <a:p>
            <a:pPr algn="ctr"/>
            <a:r>
              <a:rPr lang="fr-FR" dirty="0">
                <a:solidFill>
                  <a:srgbClr val="FF0000"/>
                </a:solidFill>
              </a:rPr>
              <a:t>Prévention des VBG</a:t>
            </a:r>
          </a:p>
          <a:p>
            <a:endParaRPr lang="fr-FR" dirty="0"/>
          </a:p>
          <a:p>
            <a:endParaRPr lang="fr-FR" dirty="0"/>
          </a:p>
          <a:p>
            <a:r>
              <a:rPr lang="fr-FR" dirty="0"/>
              <a:t>1.la création de l’agence nationale de lutte contre les violences faites à la femme, à la jeune et petite fille (AVIFEM)</a:t>
            </a:r>
          </a:p>
          <a:p>
            <a:r>
              <a:rPr lang="fr-FR" dirty="0"/>
              <a:t>2. le fond national de promotion de la femme et de l’enfant (FONAFEM)</a:t>
            </a:r>
          </a:p>
          <a:p>
            <a:r>
              <a:rPr lang="fr-FR" dirty="0"/>
              <a:t>3. l’office national de la stabilité de la famille</a:t>
            </a:r>
          </a:p>
          <a:p>
            <a:r>
              <a:rPr lang="fr-FR" dirty="0"/>
              <a:t>4. cellule d’études et de planification sur les femmes et enfant (CEPFE)</a:t>
            </a:r>
          </a:p>
          <a:p>
            <a:endParaRPr lang="fr-FR"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9" name="Titre 1"/>
          <p:cNvSpPr>
            <a:spLocks noGrp="1"/>
          </p:cNvSpPr>
          <p:nvPr>
            <p:ph type="title"/>
          </p:nvPr>
        </p:nvSpPr>
        <p:spPr>
          <a:xfrm>
            <a:off x="212834" y="338958"/>
            <a:ext cx="9061168" cy="575441"/>
          </a:xfrm>
        </p:spPr>
        <p:txBody>
          <a:bodyPr>
            <a:normAutofit/>
          </a:bodyPr>
          <a:lstStyle/>
          <a:p>
            <a:r>
              <a:rPr lang="fr-FR" sz="2400" dirty="0">
                <a:solidFill>
                  <a:srgbClr val="FF0000"/>
                </a:solidFill>
              </a:rPr>
              <a:t>Avancées sur le Plan de la prévention </a:t>
            </a:r>
          </a:p>
        </p:txBody>
      </p:sp>
      <p:pic>
        <p:nvPicPr>
          <p:cNvPr id="2097157" name="Espace réservé du contenu 5"/>
          <p:cNvPicPr>
            <a:picLocks noGrp="1" noChangeAspect="1"/>
          </p:cNvPicPr>
          <p:nvPr>
            <p:ph idx="1"/>
          </p:nvPr>
        </p:nvPicPr>
        <p:blipFill>
          <a:blip r:embed="rId2"/>
          <a:stretch>
            <a:fillRect/>
          </a:stretch>
        </p:blipFill>
        <p:spPr>
          <a:xfrm>
            <a:off x="5644056" y="1143001"/>
            <a:ext cx="3799490" cy="4526552"/>
          </a:xfrm>
        </p:spPr>
      </p:pic>
      <p:sp>
        <p:nvSpPr>
          <p:cNvPr id="1048650" name="ZoneTexte 2"/>
          <p:cNvSpPr txBox="1"/>
          <p:nvPr/>
        </p:nvSpPr>
        <p:spPr>
          <a:xfrm>
            <a:off x="425670" y="2420007"/>
            <a:ext cx="5044964" cy="4093428"/>
          </a:xfrm>
          <a:prstGeom prst="rect">
            <a:avLst/>
          </a:prstGeom>
          <a:noFill/>
        </p:spPr>
        <p:txBody>
          <a:bodyPr wrap="square" rtlCol="0">
            <a:spAutoFit/>
          </a:bodyPr>
          <a:lstStyle/>
          <a:p>
            <a:pPr lvl="0"/>
            <a:r>
              <a:rPr lang="fr-FR" dirty="0"/>
              <a:t>-</a:t>
            </a:r>
            <a:r>
              <a:rPr lang="fr-FR" sz="2000" dirty="0"/>
              <a:t> Existence  de la base des données en ligne qui est notre baromètre en vue de mieux orienter nos politiques et programmes ;</a:t>
            </a:r>
          </a:p>
          <a:p>
            <a:r>
              <a:rPr lang="fr-FR" sz="2000" dirty="0"/>
              <a:t>Le site web et les réseaux sociaux</a:t>
            </a:r>
          </a:p>
          <a:p>
            <a:r>
              <a:rPr lang="fr-FR" sz="2000" b="1" dirty="0"/>
              <a:t>  (de Marketing Digital) </a:t>
            </a:r>
          </a:p>
          <a:p>
            <a:r>
              <a:rPr lang="fr-FR" sz="2000" dirty="0">
                <a:hlinkClick r:id="rId3"/>
              </a:rPr>
              <a:t>info1325.org      site web</a:t>
            </a:r>
          </a:p>
          <a:p>
            <a:r>
              <a:rPr lang="fr-FR" sz="2000" dirty="0">
                <a:hlinkClick r:id="rId3"/>
              </a:rPr>
              <a:t>:https://twitter.com/R1325RDC</a:t>
            </a:r>
            <a:endParaRPr lang="fr-FR" sz="2000" dirty="0"/>
          </a:p>
          <a:p>
            <a:r>
              <a:rPr lang="fr-FR" sz="2000" dirty="0">
                <a:hlinkClick r:id="rId4"/>
              </a:rPr>
              <a:t>https://www.linkedin.com/company/r1325rdc</a:t>
            </a:r>
            <a:endParaRPr lang="fr-FR" sz="2000" dirty="0"/>
          </a:p>
          <a:p>
            <a:r>
              <a:rPr lang="fr-FR" sz="2000" dirty="0">
                <a:hlinkClick r:id="rId5"/>
              </a:rPr>
              <a:t>https://www.facebook.com/sn1325</a:t>
            </a:r>
            <a:endParaRPr lang="fr-FR" sz="2000" dirty="0"/>
          </a:p>
          <a:p>
            <a:r>
              <a:rPr lang="fr-FR" sz="2000" dirty="0"/>
              <a:t>https://www.youtube.com/@Resolution1325RDC</a:t>
            </a:r>
          </a:p>
        </p:txBody>
      </p:sp>
      <p:sp>
        <p:nvSpPr>
          <p:cNvPr id="1048651" name="Espace réservé de la date 3"/>
          <p:cNvSpPr>
            <a:spLocks noGrp="1"/>
          </p:cNvSpPr>
          <p:nvPr>
            <p:ph type="dt" sz="half" idx="10"/>
          </p:nvPr>
        </p:nvSpPr>
        <p:spPr/>
        <p:txBody>
          <a:bodyPr/>
          <a:lstStyle/>
          <a:p>
            <a:fld id="{E6812FED-C2CC-4B7C-97DC-969E1BB7103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2" name="Titre 1"/>
          <p:cNvSpPr>
            <a:spLocks noGrp="1"/>
          </p:cNvSpPr>
          <p:nvPr>
            <p:ph type="title"/>
          </p:nvPr>
        </p:nvSpPr>
        <p:spPr>
          <a:xfrm>
            <a:off x="591207" y="197070"/>
            <a:ext cx="8682795" cy="622737"/>
          </a:xfrm>
        </p:spPr>
        <p:txBody>
          <a:bodyPr>
            <a:normAutofit/>
          </a:bodyPr>
          <a:lstStyle/>
          <a:p>
            <a:r>
              <a:rPr lang="fr-FR" dirty="0">
                <a:solidFill>
                  <a:srgbClr val="FF0000"/>
                </a:solidFill>
              </a:rPr>
              <a:t>Avancées sur le plan de la prévention  </a:t>
            </a:r>
          </a:p>
        </p:txBody>
      </p:sp>
      <p:sp>
        <p:nvSpPr>
          <p:cNvPr id="1048653" name="Espace réservé du contenu 2"/>
          <p:cNvSpPr>
            <a:spLocks noGrp="1"/>
          </p:cNvSpPr>
          <p:nvPr>
            <p:ph idx="1"/>
          </p:nvPr>
        </p:nvSpPr>
        <p:spPr>
          <a:xfrm>
            <a:off x="275897" y="914401"/>
            <a:ext cx="8998105" cy="5336628"/>
          </a:xfrm>
        </p:spPr>
        <p:txBody>
          <a:bodyPr>
            <a:normAutofit/>
          </a:bodyPr>
          <a:lstStyle/>
          <a:p>
            <a:pPr marL="0" indent="0">
              <a:buNone/>
            </a:pPr>
            <a:endParaRPr lang="fr-FR" sz="2000" dirty="0"/>
          </a:p>
          <a:p>
            <a:pPr lvl="0"/>
            <a:r>
              <a:rPr lang="fr-FR" sz="2000" dirty="0"/>
              <a:t>Les reformes en cours aux seins de la police, de l’armé ainsi qu’à l’appareil Judiciaire    contribuent efficacement à la prévention de conflits ;</a:t>
            </a:r>
          </a:p>
          <a:p>
            <a:pPr lvl="0"/>
            <a:r>
              <a:rPr lang="fr-CA" sz="2000" dirty="0"/>
              <a:t>Le pays est en train de mettre en place les Comités Locaux de Sécurité de Proximité de Quartier dont les femmes sont membres ; </a:t>
            </a:r>
            <a:endParaRPr lang="fr-FR" sz="2000" dirty="0"/>
          </a:p>
          <a:p>
            <a:pPr lvl="0"/>
            <a:r>
              <a:rPr lang="fr-CA" sz="2000" dirty="0"/>
              <a:t>Plus de 1500 jeunes femmes sont enrôlées dans l’armé et sont en formation, le projet envisage le recrutement de plus de 20.000 jeunes Femmes</a:t>
            </a:r>
            <a:endParaRPr lang="fr-FR" sz="2000" dirty="0"/>
          </a:p>
          <a:p>
            <a:pPr lvl="0"/>
            <a:r>
              <a:rPr lang="fr-FR" sz="2000" dirty="0"/>
              <a:t>La mise en place des mécanismes de coordination et de suivi de la mise en œuvre de la Résolution 1325 au niveau National, Provincial ainsi que locale ;</a:t>
            </a:r>
          </a:p>
          <a:p>
            <a:r>
              <a:rPr lang="fr-CD" sz="2000" dirty="0"/>
              <a:t>Opérationnalisation des Centres Intégrés des Services Multisectoriels</a:t>
            </a:r>
          </a:p>
          <a:p>
            <a:pPr marL="0" indent="0">
              <a:buNone/>
            </a:pPr>
            <a:r>
              <a:rPr lang="fr-CD" sz="2000" dirty="0"/>
              <a:t> dans 5 provinces appuyés pour la prise en charge holistique des violences basées sur le Genre</a:t>
            </a:r>
          </a:p>
          <a:p>
            <a:r>
              <a:rPr lang="fr-CD" sz="2000" dirty="0"/>
              <a:t>Signature de l’engagement sur la Tolérance zéro Immédiate contre les VBG, par des chefs coutumiers, Députés provinciaux et notables du Kasaï Central</a:t>
            </a:r>
          </a:p>
          <a:p>
            <a:pPr marL="0" lvl="0" indent="0">
              <a:buNone/>
            </a:pPr>
            <a:r>
              <a:rPr lang="fr-FR" sz="2000" dirty="0"/>
              <a:t> </a:t>
            </a:r>
          </a:p>
          <a:p>
            <a:endParaRPr lang="fr-FR" sz="2000" dirty="0"/>
          </a:p>
        </p:txBody>
      </p:sp>
      <p:sp>
        <p:nvSpPr>
          <p:cNvPr id="1048654" name="Espace réservé de la date 3"/>
          <p:cNvSpPr>
            <a:spLocks noGrp="1"/>
          </p:cNvSpPr>
          <p:nvPr>
            <p:ph type="dt" sz="half" idx="10"/>
          </p:nvPr>
        </p:nvSpPr>
        <p:spPr/>
        <p:txBody>
          <a:bodyPr/>
          <a:lstStyle/>
          <a:p>
            <a:fld id="{FEAC95B9-9321-44DF-8DAB-AF33A1A51CA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5" name="Titre 1"/>
          <p:cNvSpPr>
            <a:spLocks noGrp="1"/>
          </p:cNvSpPr>
          <p:nvPr>
            <p:ph type="title"/>
          </p:nvPr>
        </p:nvSpPr>
        <p:spPr>
          <a:xfrm>
            <a:off x="1130095" y="61316"/>
            <a:ext cx="8596668" cy="780393"/>
          </a:xfrm>
        </p:spPr>
        <p:txBody>
          <a:bodyPr>
            <a:normAutofit/>
          </a:bodyPr>
          <a:lstStyle/>
          <a:p>
            <a:r>
              <a:rPr lang="fr-FR" sz="3200" dirty="0">
                <a:solidFill>
                  <a:srgbClr val="FF0000"/>
                </a:solidFill>
              </a:rPr>
              <a:t>Avancées sur le plan de la Protection </a:t>
            </a:r>
          </a:p>
        </p:txBody>
      </p:sp>
      <p:sp>
        <p:nvSpPr>
          <p:cNvPr id="1048656" name="Espace réservé du contenu 2"/>
          <p:cNvSpPr>
            <a:spLocks noGrp="1"/>
          </p:cNvSpPr>
          <p:nvPr>
            <p:ph idx="1"/>
          </p:nvPr>
        </p:nvSpPr>
        <p:spPr>
          <a:xfrm>
            <a:off x="677334" y="1087821"/>
            <a:ext cx="8596668" cy="3764097"/>
          </a:xfrm>
        </p:spPr>
        <p:txBody>
          <a:bodyPr>
            <a:normAutofit/>
          </a:bodyPr>
          <a:lstStyle/>
          <a:p>
            <a:pPr lvl="0"/>
            <a:r>
              <a:rPr lang="fr-FR" dirty="0"/>
              <a:t> </a:t>
            </a:r>
            <a:r>
              <a:rPr lang="fr-FR" dirty="0">
                <a:solidFill>
                  <a:srgbClr val="FF0000"/>
                </a:solidFill>
              </a:rPr>
              <a:t>Politiques</a:t>
            </a:r>
          </a:p>
          <a:p>
            <a:pPr lvl="0"/>
            <a:endParaRPr lang="fr-FR" dirty="0">
              <a:solidFill>
                <a:srgbClr val="FF0000"/>
              </a:solidFill>
            </a:endParaRPr>
          </a:p>
          <a:p>
            <a:pPr lvl="0"/>
            <a:r>
              <a:rPr lang="fr-FR" dirty="0"/>
              <a:t>•	la Constitution de 2006 telle que modifiée à ce jour en ses articles 14 et 15;</a:t>
            </a:r>
          </a:p>
          <a:p>
            <a:pPr lvl="0"/>
            <a:r>
              <a:rPr lang="fr-FR" dirty="0"/>
              <a:t>•	les deux lois relatives à la lutte contre les violences sexuelles promulguées en juillet 2006;</a:t>
            </a:r>
          </a:p>
          <a:p>
            <a:pPr lvl="0"/>
            <a:r>
              <a:rPr lang="fr-FR" dirty="0"/>
              <a:t>•	la loi portant protection de l’enfant de 2009:</a:t>
            </a:r>
          </a:p>
          <a:p>
            <a:pPr lvl="0"/>
            <a:r>
              <a:rPr lang="fr-FR" dirty="0"/>
              <a:t>•	la loi relative à la lutte contre les VIH/sida de 2008; </a:t>
            </a:r>
          </a:p>
          <a:p>
            <a:pPr lvl="0"/>
            <a:r>
              <a:rPr lang="fr-FR" dirty="0"/>
              <a:t>•       Politique Nationale Genre</a:t>
            </a:r>
          </a:p>
          <a:p>
            <a:pPr lvl="0"/>
            <a:r>
              <a:rPr lang="fr-FR" dirty="0"/>
              <a:t>•       Stratégie Nationale de Lutte contre les Violences basées sur le Genre</a:t>
            </a:r>
          </a:p>
          <a:p>
            <a:pPr lvl="0"/>
            <a:endParaRPr lang="fr-FR" dirty="0"/>
          </a:p>
          <a:p>
            <a:endParaRPr lang="fr-FR" dirty="0"/>
          </a:p>
        </p:txBody>
      </p:sp>
      <p:sp>
        <p:nvSpPr>
          <p:cNvPr id="1048657" name="Espace réservé de la date 3"/>
          <p:cNvSpPr>
            <a:spLocks noGrp="1"/>
          </p:cNvSpPr>
          <p:nvPr>
            <p:ph type="dt" sz="half" idx="10"/>
          </p:nvPr>
        </p:nvSpPr>
        <p:spPr/>
        <p:txBody>
          <a:bodyPr/>
          <a:lstStyle/>
          <a:p>
            <a:fld id="{D2859603-DB19-4B1B-93F8-6C6212EEB08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8" name="Titre 1"/>
          <p:cNvSpPr>
            <a:spLocks noGrp="1"/>
          </p:cNvSpPr>
          <p:nvPr>
            <p:ph type="title"/>
          </p:nvPr>
        </p:nvSpPr>
        <p:spPr>
          <a:xfrm>
            <a:off x="1130095" y="61316"/>
            <a:ext cx="8596668" cy="780393"/>
          </a:xfrm>
        </p:spPr>
        <p:txBody>
          <a:bodyPr>
            <a:normAutofit/>
          </a:bodyPr>
          <a:lstStyle/>
          <a:p>
            <a:r>
              <a:rPr lang="fr-FR" sz="3200" dirty="0">
                <a:solidFill>
                  <a:srgbClr val="FF0000"/>
                </a:solidFill>
              </a:rPr>
              <a:t>Avancées sur le plan de la Protection </a:t>
            </a:r>
          </a:p>
        </p:txBody>
      </p:sp>
      <p:sp>
        <p:nvSpPr>
          <p:cNvPr id="1048659" name="Espace réservé du contenu 2"/>
          <p:cNvSpPr>
            <a:spLocks noGrp="1"/>
          </p:cNvSpPr>
          <p:nvPr>
            <p:ph idx="1"/>
          </p:nvPr>
        </p:nvSpPr>
        <p:spPr>
          <a:xfrm>
            <a:off x="677334" y="1087821"/>
            <a:ext cx="8596668" cy="3540163"/>
          </a:xfrm>
        </p:spPr>
        <p:txBody>
          <a:bodyPr>
            <a:normAutofit lnSpcReduction="10000"/>
          </a:bodyPr>
          <a:lstStyle/>
          <a:p>
            <a:pPr lvl="0"/>
            <a:r>
              <a:rPr lang="fr-FR" dirty="0">
                <a:solidFill>
                  <a:srgbClr val="FF0000"/>
                </a:solidFill>
              </a:rPr>
              <a:t> Lois</a:t>
            </a:r>
          </a:p>
          <a:p>
            <a:pPr lvl="0"/>
            <a:r>
              <a:rPr lang="fr-FR" dirty="0"/>
              <a:t>•	les deux lois relatives à la lutte contre les violences sexuelles promulguées en juillet 2006;</a:t>
            </a:r>
          </a:p>
          <a:p>
            <a:pPr lvl="0"/>
            <a:r>
              <a:rPr lang="fr-FR" dirty="0"/>
              <a:t>•	la loi portant protection de l’enfant de 2009</a:t>
            </a:r>
          </a:p>
          <a:p>
            <a:pPr lvl="0"/>
            <a:r>
              <a:rPr lang="fr-FR" dirty="0"/>
              <a:t>•	Loi de 2023 portant </a:t>
            </a:r>
            <a:r>
              <a:rPr lang="fr-FR" dirty="0" err="1"/>
              <a:t>reparation</a:t>
            </a:r>
            <a:r>
              <a:rPr lang="fr-FR" dirty="0"/>
              <a:t> des victimes de violence sexuelle et sexiste</a:t>
            </a:r>
          </a:p>
          <a:p>
            <a:pPr lvl="0"/>
            <a:r>
              <a:rPr lang="fr-FR" dirty="0"/>
              <a:t>•	Plan d’Action Tolérance Zéro, </a:t>
            </a:r>
          </a:p>
          <a:p>
            <a:pPr lvl="0"/>
            <a:r>
              <a:rPr lang="fr-FR" dirty="0"/>
              <a:t>•	Plan d’Action de la mise en œuvre de la Résolution 1325, -Mise en place du Centre intégré multisectoriel des violences sexuelles (CISM)</a:t>
            </a:r>
          </a:p>
          <a:p>
            <a:pPr lvl="0"/>
            <a:r>
              <a:rPr lang="fr-FR" dirty="0"/>
              <a:t>•       La loi relative au VIH/SIDA de 2008    </a:t>
            </a:r>
          </a:p>
          <a:p>
            <a:pPr lvl="0"/>
            <a:endParaRPr lang="fr-FR" dirty="0"/>
          </a:p>
          <a:p>
            <a:pPr lvl="0"/>
            <a:endParaRPr lang="fr-FR" dirty="0"/>
          </a:p>
          <a:p>
            <a:endParaRPr lang="fr-FR" dirty="0"/>
          </a:p>
        </p:txBody>
      </p:sp>
      <p:sp>
        <p:nvSpPr>
          <p:cNvPr id="1048660" name="Espace réservé de la date 3"/>
          <p:cNvSpPr>
            <a:spLocks noGrp="1"/>
          </p:cNvSpPr>
          <p:nvPr>
            <p:ph type="dt" sz="half" idx="10"/>
          </p:nvPr>
        </p:nvSpPr>
        <p:spPr/>
        <p:txBody>
          <a:bodyPr/>
          <a:lstStyle/>
          <a:p>
            <a:fld id="{D2859603-DB19-4B1B-93F8-6C6212EEB08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1" name="Titre 1"/>
          <p:cNvSpPr>
            <a:spLocks noGrp="1"/>
          </p:cNvSpPr>
          <p:nvPr>
            <p:ph type="title"/>
          </p:nvPr>
        </p:nvSpPr>
        <p:spPr>
          <a:xfrm>
            <a:off x="1130095" y="61316"/>
            <a:ext cx="8596668" cy="780393"/>
          </a:xfrm>
        </p:spPr>
        <p:txBody>
          <a:bodyPr>
            <a:normAutofit/>
          </a:bodyPr>
          <a:lstStyle/>
          <a:p>
            <a:r>
              <a:rPr lang="fr-FR" sz="3200" dirty="0">
                <a:solidFill>
                  <a:srgbClr val="FF0000"/>
                </a:solidFill>
              </a:rPr>
              <a:t>Avancées sur le plan de la Protection </a:t>
            </a:r>
          </a:p>
        </p:txBody>
      </p:sp>
      <p:sp>
        <p:nvSpPr>
          <p:cNvPr id="1048662" name="Espace réservé du contenu 2"/>
          <p:cNvSpPr>
            <a:spLocks noGrp="1"/>
          </p:cNvSpPr>
          <p:nvPr>
            <p:ph idx="1"/>
          </p:nvPr>
        </p:nvSpPr>
        <p:spPr>
          <a:xfrm>
            <a:off x="677334" y="1087821"/>
            <a:ext cx="8596668" cy="4953541"/>
          </a:xfrm>
        </p:spPr>
        <p:txBody>
          <a:bodyPr/>
          <a:lstStyle/>
          <a:p>
            <a:pPr lvl="0"/>
            <a:r>
              <a:rPr lang="fr-FR" sz="1800" dirty="0">
                <a:solidFill>
                  <a:srgbClr val="FF0000"/>
                </a:solidFill>
                <a:effectLst/>
                <a:latin typeface="Arial" panose="020B0604020202020204" pitchFamily="34" charset="0"/>
                <a:ea typeface="Calibri" panose="020F0502020204030204" pitchFamily="34" charset="0"/>
              </a:rPr>
              <a:t>Déclaration de Kampala sur la violence sexuelle et sexiste </a:t>
            </a:r>
            <a:r>
              <a:rPr lang="fr-FR" dirty="0">
                <a:solidFill>
                  <a:srgbClr val="FF0000"/>
                </a:solidFill>
              </a:rPr>
              <a:t> </a:t>
            </a:r>
          </a:p>
          <a:p>
            <a:pPr lvl="0"/>
            <a:endParaRPr lang="fr-FR" dirty="0">
              <a:solidFill>
                <a:srgbClr val="FF0000"/>
              </a:solidFill>
            </a:endParaRPr>
          </a:p>
          <a:p>
            <a:pPr lvl="0"/>
            <a:r>
              <a:rPr lang="fr-FR" dirty="0"/>
              <a:t>Lancement de tolérance zéro et la poursuite de son plan d’action à travers les 26 provinces de la RDC.</a:t>
            </a:r>
          </a:p>
          <a:p>
            <a:pPr lvl="0"/>
            <a:r>
              <a:rPr lang="fr-FR" dirty="0"/>
              <a:t>En rapport avec la protection des femmes, la République Démocratique du Congo a signé la Déclaration de Kampala en 2011 pour prévenir les Violences Sexuelles et Basées sur le genre, mettre fin à l’impunité des auteurs et accorder assistance aux survivantes.  En application de cette déclaration, la Campagne tolérance zéro a été lancée par le Chef de l’Etat et un plan d’action vient d’être adopté par le pays.</a:t>
            </a:r>
          </a:p>
          <a:p>
            <a:pPr lvl="0"/>
            <a:endParaRPr lang="fr-FR" dirty="0"/>
          </a:p>
          <a:p>
            <a:endParaRPr lang="fr-FR" dirty="0"/>
          </a:p>
        </p:txBody>
      </p:sp>
      <p:sp>
        <p:nvSpPr>
          <p:cNvPr id="1048663" name="Espace réservé de la date 3"/>
          <p:cNvSpPr>
            <a:spLocks noGrp="1"/>
          </p:cNvSpPr>
          <p:nvPr>
            <p:ph type="dt" sz="half" idx="10"/>
          </p:nvPr>
        </p:nvSpPr>
        <p:spPr/>
        <p:txBody>
          <a:bodyPr/>
          <a:lstStyle/>
          <a:p>
            <a:fld id="{D2859603-DB19-4B1B-93F8-6C6212EEB08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2" name="Titre 1"/>
          <p:cNvSpPr>
            <a:spLocks noGrp="1"/>
          </p:cNvSpPr>
          <p:nvPr>
            <p:ph type="title"/>
          </p:nvPr>
        </p:nvSpPr>
        <p:spPr>
          <a:xfrm>
            <a:off x="1056290" y="378371"/>
            <a:ext cx="8217712" cy="977463"/>
          </a:xfrm>
        </p:spPr>
        <p:txBody>
          <a:bodyPr>
            <a:normAutofit/>
          </a:bodyPr>
          <a:lstStyle/>
          <a:p>
            <a:r>
              <a:rPr lang="fr-CA" dirty="0">
                <a:solidFill>
                  <a:schemeClr val="tx1"/>
                </a:solidFill>
              </a:rPr>
              <a:t>Plan de présentation </a:t>
            </a:r>
            <a:endParaRPr lang="en-CA" dirty="0">
              <a:solidFill>
                <a:schemeClr val="tx1"/>
              </a:solidFill>
            </a:endParaRPr>
          </a:p>
        </p:txBody>
      </p:sp>
      <p:sp>
        <p:nvSpPr>
          <p:cNvPr id="1048603" name="Espace réservé du contenu 2"/>
          <p:cNvSpPr>
            <a:spLocks noGrp="1"/>
          </p:cNvSpPr>
          <p:nvPr>
            <p:ph idx="1"/>
          </p:nvPr>
        </p:nvSpPr>
        <p:spPr>
          <a:xfrm>
            <a:off x="1056290" y="1947041"/>
            <a:ext cx="7969469" cy="3641835"/>
          </a:xfrm>
        </p:spPr>
        <p:txBody>
          <a:bodyPr>
            <a:normAutofit fontScale="88889" lnSpcReduction="20000"/>
          </a:bodyPr>
          <a:lstStyle/>
          <a:p>
            <a:pPr marL="0" indent="0">
              <a:lnSpc>
                <a:spcPct val="107000"/>
              </a:lnSpc>
              <a:spcAft>
                <a:spcPts val="800"/>
              </a:spcAft>
              <a:buNone/>
            </a:pPr>
            <a:r>
              <a:rPr lang="fr-CA" sz="2800" b="1" dirty="0">
                <a:effectLst/>
                <a:latin typeface="Bookman Old Style" panose="02050604050505020204" pitchFamily="18" charset="0"/>
                <a:ea typeface="Calibri" panose="020F0502020204030204" pitchFamily="34" charset="0"/>
                <a:cs typeface="Times New Roman" panose="02020603050405020304" pitchFamily="18" charset="0"/>
              </a:rPr>
              <a:t>1. </a:t>
            </a:r>
            <a:r>
              <a:rPr lang="fr-CA" sz="2800" b="1" dirty="0">
                <a:latin typeface="Bookman Old Style" panose="02050604050505020204" pitchFamily="18" charset="0"/>
                <a:ea typeface="Calibri" panose="020F0502020204030204" pitchFamily="34" charset="0"/>
                <a:cs typeface="Times New Roman" panose="02020603050405020304" pitchFamily="18" charset="0"/>
              </a:rPr>
              <a:t>Présentation des membres</a:t>
            </a:r>
            <a:endParaRPr lang="fr-CA" sz="2800" b="1" dirty="0">
              <a:effectLst/>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CA" sz="2800" b="1" dirty="0">
                <a:effectLst/>
                <a:latin typeface="Bookman Old Style" panose="02050604050505020204" pitchFamily="18" charset="0"/>
                <a:ea typeface="Calibri" panose="020F0502020204030204" pitchFamily="34" charset="0"/>
                <a:cs typeface="Times New Roman" panose="02020603050405020304" pitchFamily="18" charset="0"/>
              </a:rPr>
              <a:t>2. Introduction</a:t>
            </a:r>
            <a:endParaRPr lang="en-CA" sz="2800" b="1" dirty="0">
              <a:effectLst/>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CA" sz="2800" b="1" dirty="0">
                <a:latin typeface="Bookman Old Style" panose="02050604050505020204" pitchFamily="18" charset="0"/>
                <a:ea typeface="Calibri" panose="020F0502020204030204" pitchFamily="34" charset="0"/>
                <a:cs typeface="Times New Roman" panose="02020603050405020304" pitchFamily="18" charset="0"/>
              </a:rPr>
              <a:t>3. </a:t>
            </a:r>
            <a:r>
              <a:rPr lang="en-CA" sz="2800" b="1" dirty="0" err="1">
                <a:latin typeface="Bookman Old Style" panose="02050604050505020204" pitchFamily="18" charset="0"/>
                <a:ea typeface="Calibri" panose="020F0502020204030204" pitchFamily="34" charset="0"/>
                <a:cs typeface="Times New Roman" panose="02020603050405020304" pitchFamily="18" charset="0"/>
              </a:rPr>
              <a:t>Méthodologie</a:t>
            </a:r>
            <a:endParaRPr lang="en-CA" sz="2800" b="1" dirty="0">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CA" sz="2800" b="1" dirty="0">
                <a:latin typeface="Bookman Old Style" panose="02050604050505020204" pitchFamily="18" charset="0"/>
                <a:ea typeface="Calibri" panose="020F0502020204030204" pitchFamily="34" charset="0"/>
                <a:cs typeface="Times New Roman" panose="02020603050405020304" pitchFamily="18" charset="0"/>
              </a:rPr>
              <a:t>4. Sources de données  </a:t>
            </a:r>
          </a:p>
          <a:p>
            <a:pPr marL="0" indent="0">
              <a:lnSpc>
                <a:spcPct val="107000"/>
              </a:lnSpc>
              <a:spcAft>
                <a:spcPts val="800"/>
              </a:spcAft>
              <a:buNone/>
            </a:pPr>
            <a:r>
              <a:rPr lang="en-CA" sz="2800" b="1" dirty="0">
                <a:effectLst/>
                <a:latin typeface="Bookman Old Style" panose="02050604050505020204" pitchFamily="18" charset="0"/>
                <a:ea typeface="Calibri" panose="020F0502020204030204" pitchFamily="34" charset="0"/>
                <a:cs typeface="Times New Roman" panose="02020603050405020304" pitchFamily="18" charset="0"/>
              </a:rPr>
              <a:t>5. </a:t>
            </a:r>
            <a:r>
              <a:rPr lang="en-CA" sz="2800" b="1" dirty="0" err="1">
                <a:effectLst/>
                <a:latin typeface="Bookman Old Style" panose="02050604050505020204" pitchFamily="18" charset="0"/>
                <a:ea typeface="Calibri" panose="020F0502020204030204" pitchFamily="34" charset="0"/>
                <a:cs typeface="Times New Roman" panose="02020603050405020304" pitchFamily="18" charset="0"/>
              </a:rPr>
              <a:t>Avancées</a:t>
            </a:r>
            <a:endParaRPr lang="en-CA" sz="2800" b="1" dirty="0">
              <a:effectLst/>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CA" sz="2800" b="1" dirty="0">
                <a:latin typeface="Bookman Old Style" panose="02050604050505020204" pitchFamily="18" charset="0"/>
                <a:ea typeface="Calibri" panose="020F0502020204030204" pitchFamily="34" charset="0"/>
                <a:cs typeface="Times New Roman" panose="02020603050405020304" pitchFamily="18" charset="0"/>
              </a:rPr>
              <a:t>6.</a:t>
            </a:r>
            <a:r>
              <a:rPr lang="fr-CA" sz="2800" b="1" dirty="0">
                <a:effectLst/>
                <a:latin typeface="Bookman Old Style" panose="02050604050505020204" pitchFamily="18" charset="0"/>
                <a:ea typeface="Calibri" panose="020F0502020204030204" pitchFamily="34" charset="0"/>
                <a:cs typeface="Times New Roman" panose="02020603050405020304" pitchFamily="18" charset="0"/>
              </a:rPr>
              <a:t>Défis </a:t>
            </a:r>
            <a:endParaRPr lang="fr-CA" sz="2800" b="1" dirty="0">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CA" sz="2800" b="1" dirty="0">
                <a:latin typeface="Bookman Old Style" panose="02050604050505020204" pitchFamily="18" charset="0"/>
                <a:ea typeface="Calibri" panose="020F0502020204030204" pitchFamily="34" charset="0"/>
                <a:cs typeface="Times New Roman" panose="02020603050405020304" pitchFamily="18" charset="0"/>
              </a:rPr>
              <a:t>7.Perspectives</a:t>
            </a:r>
          </a:p>
          <a:p>
            <a:pPr marL="0" indent="0">
              <a:lnSpc>
                <a:spcPct val="107000"/>
              </a:lnSpc>
              <a:spcAft>
                <a:spcPts val="800"/>
              </a:spcAft>
              <a:buNone/>
            </a:pPr>
            <a:endParaRPr lang="en-CA" sz="2800" b="1"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en-CA" dirty="0"/>
          </a:p>
        </p:txBody>
      </p:sp>
      <p:sp>
        <p:nvSpPr>
          <p:cNvPr id="1048604" name="Espace réservé de la date 3"/>
          <p:cNvSpPr>
            <a:spLocks noGrp="1"/>
          </p:cNvSpPr>
          <p:nvPr>
            <p:ph type="dt" sz="half" idx="10"/>
          </p:nvPr>
        </p:nvSpPr>
        <p:spPr/>
        <p:txBody>
          <a:bodyPr/>
          <a:lstStyle/>
          <a:p>
            <a:fld id="{DE00B156-98B1-42EA-A3D7-C7BC89194B32}"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4" name="Titre 1"/>
          <p:cNvSpPr>
            <a:spLocks noGrp="1"/>
          </p:cNvSpPr>
          <p:nvPr>
            <p:ph type="title"/>
          </p:nvPr>
        </p:nvSpPr>
        <p:spPr>
          <a:xfrm>
            <a:off x="1130095" y="61316"/>
            <a:ext cx="8596668" cy="780393"/>
          </a:xfrm>
        </p:spPr>
        <p:txBody>
          <a:bodyPr>
            <a:normAutofit/>
          </a:bodyPr>
          <a:lstStyle/>
          <a:p>
            <a:r>
              <a:rPr lang="fr-FR" sz="3200" dirty="0">
                <a:solidFill>
                  <a:srgbClr val="FF0000"/>
                </a:solidFill>
              </a:rPr>
              <a:t>Avancées sur le plan de la Protection </a:t>
            </a:r>
          </a:p>
        </p:txBody>
      </p:sp>
      <p:sp>
        <p:nvSpPr>
          <p:cNvPr id="1048665" name="Espace réservé du contenu 2"/>
          <p:cNvSpPr>
            <a:spLocks noGrp="1"/>
          </p:cNvSpPr>
          <p:nvPr>
            <p:ph idx="1"/>
          </p:nvPr>
        </p:nvSpPr>
        <p:spPr>
          <a:xfrm>
            <a:off x="677334" y="1087821"/>
            <a:ext cx="8596668" cy="2513795"/>
          </a:xfrm>
        </p:spPr>
        <p:txBody>
          <a:bodyPr/>
          <a:lstStyle/>
          <a:p>
            <a:pPr lvl="0"/>
            <a:r>
              <a:rPr lang="fr-FR" dirty="0"/>
              <a:t>Plan d’Action de la mise en œuvre de la Résolution 1325, -Mise en place du Centre intégré multisectoriel des violences sexuelles (CISM) </a:t>
            </a:r>
          </a:p>
          <a:p>
            <a:pPr lvl="0"/>
            <a:r>
              <a:rPr lang="fr-FR" dirty="0"/>
              <a:t>Récemment, le Gouvernement vient de créer un Fonds de Réparation en faveur des victimes des violences sexuelles liées aux conflits armés(FONAREP) </a:t>
            </a:r>
          </a:p>
          <a:p>
            <a:pPr lvl="0"/>
            <a:endParaRPr lang="fr-FR" dirty="0"/>
          </a:p>
          <a:p>
            <a:endParaRPr lang="fr-FR" dirty="0"/>
          </a:p>
        </p:txBody>
      </p:sp>
      <p:sp>
        <p:nvSpPr>
          <p:cNvPr id="1048666" name="Espace réservé de la date 3"/>
          <p:cNvSpPr>
            <a:spLocks noGrp="1"/>
          </p:cNvSpPr>
          <p:nvPr>
            <p:ph type="dt" sz="half" idx="10"/>
          </p:nvPr>
        </p:nvSpPr>
        <p:spPr/>
        <p:txBody>
          <a:bodyPr/>
          <a:lstStyle/>
          <a:p>
            <a:fld id="{D2859603-DB19-4B1B-93F8-6C6212EEB08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7" name="Titre 1"/>
          <p:cNvSpPr>
            <a:spLocks noGrp="1"/>
          </p:cNvSpPr>
          <p:nvPr>
            <p:ph type="title"/>
          </p:nvPr>
        </p:nvSpPr>
        <p:spPr>
          <a:xfrm>
            <a:off x="1130095" y="61316"/>
            <a:ext cx="8596668" cy="780393"/>
          </a:xfrm>
        </p:spPr>
        <p:txBody>
          <a:bodyPr>
            <a:normAutofit/>
          </a:bodyPr>
          <a:lstStyle/>
          <a:p>
            <a:r>
              <a:rPr lang="fr-FR" sz="3200" dirty="0">
                <a:solidFill>
                  <a:srgbClr val="FF0000"/>
                </a:solidFill>
              </a:rPr>
              <a:t>Avancées sur le plan de la Protection </a:t>
            </a:r>
          </a:p>
        </p:txBody>
      </p:sp>
      <p:sp>
        <p:nvSpPr>
          <p:cNvPr id="1048668" name="Espace réservé du contenu 2"/>
          <p:cNvSpPr>
            <a:spLocks noGrp="1"/>
          </p:cNvSpPr>
          <p:nvPr>
            <p:ph idx="1"/>
          </p:nvPr>
        </p:nvSpPr>
        <p:spPr>
          <a:xfrm>
            <a:off x="677334" y="1087821"/>
            <a:ext cx="8596668" cy="4953541"/>
          </a:xfrm>
        </p:spPr>
        <p:txBody>
          <a:bodyPr/>
          <a:lstStyle/>
          <a:p>
            <a:pPr lvl="0"/>
            <a:r>
              <a:rPr lang="fr-FR" dirty="0"/>
              <a:t> L’élaboration des Plans d’Actions Provinciaux prennent en compte les besoins sécuritaires prioritaires des différentes provinces ;</a:t>
            </a:r>
          </a:p>
          <a:p>
            <a:pPr lvl="0"/>
            <a:r>
              <a:rPr lang="fr-FR" dirty="0"/>
              <a:t>L’existence des mécanismes de paix et des initiatives de paix avec plus au moins 32% des Femmes dans les mécanismes de paix selon l’étude menée par le Mouvement Rien Sans les Femmes .   </a:t>
            </a:r>
          </a:p>
          <a:p>
            <a:endParaRPr lang="fr-FR" dirty="0"/>
          </a:p>
          <a:p>
            <a:endParaRPr lang="fr-FR" dirty="0"/>
          </a:p>
        </p:txBody>
      </p:sp>
      <p:sp>
        <p:nvSpPr>
          <p:cNvPr id="1048669" name="Espace réservé de la date 3"/>
          <p:cNvSpPr>
            <a:spLocks noGrp="1"/>
          </p:cNvSpPr>
          <p:nvPr>
            <p:ph type="dt" sz="half" idx="10"/>
          </p:nvPr>
        </p:nvSpPr>
        <p:spPr/>
        <p:txBody>
          <a:bodyPr/>
          <a:lstStyle/>
          <a:p>
            <a:fld id="{D2859603-DB19-4B1B-93F8-6C6212EEB08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0" name="Titre 1"/>
          <p:cNvSpPr>
            <a:spLocks noGrp="1"/>
          </p:cNvSpPr>
          <p:nvPr>
            <p:ph type="title"/>
          </p:nvPr>
        </p:nvSpPr>
        <p:spPr>
          <a:xfrm>
            <a:off x="508146" y="451513"/>
            <a:ext cx="8824685" cy="675290"/>
          </a:xfrm>
        </p:spPr>
        <p:txBody>
          <a:bodyPr>
            <a:normAutofit/>
          </a:bodyPr>
          <a:lstStyle/>
          <a:p>
            <a:r>
              <a:rPr lang="fr-FR" sz="2400" dirty="0">
                <a:solidFill>
                  <a:srgbClr val="FF0000"/>
                </a:solidFill>
              </a:rPr>
              <a:t>Avancées sur le Plan du relèvement  </a:t>
            </a:r>
          </a:p>
        </p:txBody>
      </p:sp>
      <p:sp>
        <p:nvSpPr>
          <p:cNvPr id="1048671" name="Espace réservé du contenu 2"/>
          <p:cNvSpPr>
            <a:spLocks noGrp="1"/>
          </p:cNvSpPr>
          <p:nvPr>
            <p:ph idx="1"/>
          </p:nvPr>
        </p:nvSpPr>
        <p:spPr>
          <a:xfrm>
            <a:off x="622155" y="1466906"/>
            <a:ext cx="8596668" cy="3880773"/>
          </a:xfrm>
        </p:spPr>
        <p:txBody>
          <a:bodyPr/>
          <a:lstStyle/>
          <a:p>
            <a:r>
              <a:rPr lang="fr-FR" dirty="0"/>
              <a:t> </a:t>
            </a:r>
            <a:r>
              <a:rPr lang="fr-FR" sz="2000" dirty="0"/>
              <a:t>Le vaste programme du Gouvernement  pour le </a:t>
            </a:r>
            <a:r>
              <a:rPr lang="uz-Cyrl-UZ" sz="2000" dirty="0"/>
              <a:t>désarmement, démobilisation, relèvement communautaire et stabilisation (P-DDRCS)</a:t>
            </a:r>
            <a:r>
              <a:rPr lang="fr-CA" sz="2000" dirty="0"/>
              <a:t>.  </a:t>
            </a:r>
            <a:endParaRPr lang="fr-FR" sz="2000" dirty="0"/>
          </a:p>
          <a:p>
            <a:r>
              <a:rPr lang="fr-FR" sz="2000" dirty="0"/>
              <a:t> Le Gouvernement s’active à intégrer la dimension genre dans les projets de reconstruction post-conflits en vue d’assurer l’autonomisation socio-économique des femmes et jeunes Femmes victimes des conflits,  </a:t>
            </a:r>
          </a:p>
        </p:txBody>
      </p:sp>
      <p:sp>
        <p:nvSpPr>
          <p:cNvPr id="1048672" name="Espace réservé de la date 3"/>
          <p:cNvSpPr>
            <a:spLocks noGrp="1"/>
          </p:cNvSpPr>
          <p:nvPr>
            <p:ph type="dt" sz="half" idx="10"/>
          </p:nvPr>
        </p:nvSpPr>
        <p:spPr/>
        <p:txBody>
          <a:bodyPr/>
          <a:lstStyle/>
          <a:p>
            <a:fld id="{8E717CDD-877E-47EF-9A03-84CDEDE8DD6E}"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3" name="Titre 1"/>
          <p:cNvSpPr>
            <a:spLocks noGrp="1"/>
          </p:cNvSpPr>
          <p:nvPr>
            <p:ph type="title"/>
          </p:nvPr>
        </p:nvSpPr>
        <p:spPr/>
        <p:txBody>
          <a:bodyPr/>
          <a:lstStyle/>
          <a:p>
            <a:r>
              <a:rPr lang="fr-FR" dirty="0">
                <a:solidFill>
                  <a:schemeClr val="tx1"/>
                </a:solidFill>
              </a:rPr>
              <a:t>Bonnes pratiques</a:t>
            </a:r>
          </a:p>
        </p:txBody>
      </p:sp>
      <p:sp>
        <p:nvSpPr>
          <p:cNvPr id="1048674" name="Espace réservé du contenu 2"/>
          <p:cNvSpPr>
            <a:spLocks noGrp="1"/>
          </p:cNvSpPr>
          <p:nvPr>
            <p:ph idx="1"/>
          </p:nvPr>
        </p:nvSpPr>
        <p:spPr/>
        <p:txBody>
          <a:bodyPr/>
          <a:lstStyle/>
          <a:p>
            <a:r>
              <a:rPr lang="fr-FR" dirty="0"/>
              <a:t>Elaboration d’un plan Femme, Paix et Sécurité pour les jeunes par la coordination en charge de la jeunesse, lutte contre les violences faites à la femme et traite des personnes en collaboration avec le ministère de la jeunesse.</a:t>
            </a:r>
          </a:p>
          <a:p>
            <a:r>
              <a:rPr lang="fr-FR" dirty="0"/>
              <a:t>Elaboration d’une stratégie de la participation de la femme au poste de prise de décision.</a:t>
            </a:r>
          </a:p>
          <a:p>
            <a:r>
              <a:rPr lang="fr-FR" dirty="0"/>
              <a:t>Documents de la stratégie nationale de l’autonomisation de la femme dans le secteur agricole.</a:t>
            </a:r>
          </a:p>
        </p:txBody>
      </p:sp>
      <p:sp>
        <p:nvSpPr>
          <p:cNvPr id="1048675" name="Espace réservé de la date 3"/>
          <p:cNvSpPr>
            <a:spLocks noGrp="1"/>
          </p:cNvSpPr>
          <p:nvPr>
            <p:ph type="dt" sz="half" idx="10"/>
          </p:nvPr>
        </p:nvSpPr>
        <p:spPr/>
        <p:txBody>
          <a:bodyPr/>
          <a:lstStyle/>
          <a:p>
            <a:fld id="{594A5BB4-7874-48AD-B2B3-9A30AFA309E5}"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6" name="Titre 1"/>
          <p:cNvSpPr>
            <a:spLocks noGrp="1"/>
          </p:cNvSpPr>
          <p:nvPr>
            <p:ph type="title"/>
          </p:nvPr>
        </p:nvSpPr>
        <p:spPr>
          <a:xfrm>
            <a:off x="244365" y="197070"/>
            <a:ext cx="9029637" cy="717330"/>
          </a:xfrm>
        </p:spPr>
        <p:txBody>
          <a:bodyPr>
            <a:normAutofit/>
          </a:bodyPr>
          <a:lstStyle/>
          <a:p>
            <a:r>
              <a:rPr lang="fr-FR" dirty="0">
                <a:solidFill>
                  <a:schemeClr val="tx1"/>
                </a:solidFill>
              </a:rPr>
              <a:t>Défis</a:t>
            </a:r>
            <a:r>
              <a:rPr lang="fr-FR" dirty="0"/>
              <a:t> </a:t>
            </a:r>
          </a:p>
        </p:txBody>
      </p:sp>
      <p:sp>
        <p:nvSpPr>
          <p:cNvPr id="1048677" name="Espace réservé du contenu 2"/>
          <p:cNvSpPr>
            <a:spLocks noGrp="1"/>
          </p:cNvSpPr>
          <p:nvPr>
            <p:ph idx="1"/>
          </p:nvPr>
        </p:nvSpPr>
        <p:spPr>
          <a:xfrm>
            <a:off x="244365" y="1277007"/>
            <a:ext cx="9175531" cy="4453759"/>
          </a:xfrm>
        </p:spPr>
        <p:txBody>
          <a:bodyPr/>
          <a:lstStyle/>
          <a:p>
            <a:r>
              <a:rPr lang="fr-FR" sz="2400" dirty="0"/>
              <a:t>Persistance de Conflits armés;</a:t>
            </a:r>
          </a:p>
          <a:p>
            <a:r>
              <a:rPr lang="fr-FR" sz="2400" dirty="0"/>
              <a:t>Faible Mobilisation des moyens financiers</a:t>
            </a:r>
          </a:p>
          <a:p>
            <a:r>
              <a:rPr lang="fr-FR" sz="2400" dirty="0"/>
              <a:t>Alignement du Plan d’Action dans le budget </a:t>
            </a:r>
            <a:r>
              <a:rPr lang="fr-FR" sz="2400"/>
              <a:t>de l’Etat</a:t>
            </a:r>
            <a:r>
              <a:rPr lang="fr-FR" sz="2400" dirty="0"/>
              <a:t>.  </a:t>
            </a:r>
          </a:p>
          <a:p>
            <a:pPr marL="0" indent="0">
              <a:buNone/>
            </a:pPr>
            <a:r>
              <a:rPr lang="fr-FR" sz="2400" dirty="0"/>
              <a:t>  </a:t>
            </a:r>
          </a:p>
          <a:p>
            <a:endParaRPr lang="fr-FR" dirty="0"/>
          </a:p>
          <a:p>
            <a:endParaRPr lang="fr-FR" dirty="0"/>
          </a:p>
          <a:p>
            <a:endParaRPr lang="fr-FR" dirty="0"/>
          </a:p>
          <a:p>
            <a:endParaRPr lang="fr-FR" dirty="0"/>
          </a:p>
        </p:txBody>
      </p:sp>
      <p:sp>
        <p:nvSpPr>
          <p:cNvPr id="1048678" name="Espace réservé de la date 3"/>
          <p:cNvSpPr>
            <a:spLocks noGrp="1"/>
          </p:cNvSpPr>
          <p:nvPr>
            <p:ph type="dt" sz="half" idx="10"/>
          </p:nvPr>
        </p:nvSpPr>
        <p:spPr/>
        <p:txBody>
          <a:bodyPr/>
          <a:lstStyle/>
          <a:p>
            <a:fld id="{DF99151A-6C4D-40BE-B737-83C5950BF9D7}"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9" name="Titre 1"/>
          <p:cNvSpPr>
            <a:spLocks noGrp="1"/>
          </p:cNvSpPr>
          <p:nvPr>
            <p:ph type="title"/>
          </p:nvPr>
        </p:nvSpPr>
        <p:spPr>
          <a:xfrm>
            <a:off x="677334" y="315310"/>
            <a:ext cx="8596668" cy="559676"/>
          </a:xfrm>
        </p:spPr>
        <p:txBody>
          <a:bodyPr>
            <a:normAutofit/>
          </a:bodyPr>
          <a:lstStyle/>
          <a:p>
            <a:r>
              <a:rPr lang="fr-CA" dirty="0">
                <a:solidFill>
                  <a:schemeClr val="tx1"/>
                </a:solidFill>
              </a:rPr>
              <a:t> PERSPECTIVES </a:t>
            </a:r>
            <a:endParaRPr lang="en-CA" dirty="0">
              <a:solidFill>
                <a:schemeClr val="tx1"/>
              </a:solidFill>
            </a:endParaRPr>
          </a:p>
        </p:txBody>
      </p:sp>
      <p:sp>
        <p:nvSpPr>
          <p:cNvPr id="1048680" name="Espace réservé du contenu 2"/>
          <p:cNvSpPr>
            <a:spLocks noGrp="1"/>
          </p:cNvSpPr>
          <p:nvPr>
            <p:ph idx="1"/>
          </p:nvPr>
        </p:nvSpPr>
        <p:spPr>
          <a:xfrm>
            <a:off x="236483" y="977462"/>
            <a:ext cx="9037519" cy="5063901"/>
          </a:xfrm>
        </p:spPr>
        <p:txBody>
          <a:bodyPr>
            <a:normAutofit/>
          </a:bodyPr>
          <a:lstStyle/>
          <a:p>
            <a:r>
              <a:rPr lang="fr-CA" sz="2800" dirty="0"/>
              <a:t> Evaluation et Elaboration du Plan d’Action de 3</a:t>
            </a:r>
            <a:r>
              <a:rPr lang="fr-CA" sz="2800" baseline="30000" dirty="0"/>
              <a:t>ème</a:t>
            </a:r>
            <a:r>
              <a:rPr lang="fr-CA" sz="2800" dirty="0"/>
              <a:t> Génération;</a:t>
            </a:r>
          </a:p>
          <a:p>
            <a:r>
              <a:rPr lang="fr-CA" sz="2800" dirty="0"/>
              <a:t>Diffusion du Plan d’Action sur l’ensemble du pays </a:t>
            </a:r>
          </a:p>
          <a:p>
            <a:r>
              <a:rPr lang="fr-CA" sz="2800" dirty="0"/>
              <a:t>Redynamisation et Installation des quelques secrétariats provinciaux et locaux ; </a:t>
            </a:r>
          </a:p>
          <a:p>
            <a:r>
              <a:rPr lang="fr-CA" sz="2800" dirty="0"/>
              <a:t>Contextualisation des Plans d’Actions provinciaux </a:t>
            </a:r>
          </a:p>
          <a:p>
            <a:r>
              <a:rPr lang="fr-CA" sz="2800" dirty="0"/>
              <a:t>Renforcement de capacités des Femmes médiatrices et mise en place du réseau des femmes pour la paix</a:t>
            </a:r>
          </a:p>
          <a:p>
            <a:r>
              <a:rPr lang="fr-CA" sz="2800" dirty="0"/>
              <a:t>Renforcement en capacités des membres des comités provinciaux et locaux en Agenda Femmes Paix et Sécurité </a:t>
            </a:r>
          </a:p>
          <a:p>
            <a:pPr marL="0" indent="0">
              <a:buNone/>
            </a:pPr>
            <a:r>
              <a:rPr lang="fr-CA" sz="2800" dirty="0"/>
              <a:t> </a:t>
            </a:r>
            <a:endParaRPr lang="en-CA" sz="2800" dirty="0"/>
          </a:p>
        </p:txBody>
      </p:sp>
      <p:sp>
        <p:nvSpPr>
          <p:cNvPr id="1048681" name="Espace réservé de la date 3"/>
          <p:cNvSpPr>
            <a:spLocks noGrp="1"/>
          </p:cNvSpPr>
          <p:nvPr>
            <p:ph type="dt" sz="half" idx="10"/>
          </p:nvPr>
        </p:nvSpPr>
        <p:spPr/>
        <p:txBody>
          <a:bodyPr/>
          <a:lstStyle/>
          <a:p>
            <a:fld id="{6B5833EF-AA13-4ECE-AA52-A1E52D0E6BBF}"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8" name="Image 2"/>
          <p:cNvPicPr>
            <a:picLocks noGrp="1" noChangeAspect="1" noChangeArrowheads="1"/>
          </p:cNvPicPr>
          <p:nvPr>
            <p:ph idx="1"/>
          </p:nvPr>
        </p:nvPicPr>
        <p:blipFill>
          <a:blip r:embed="rId2"/>
          <a:srcRect/>
          <a:stretch>
            <a:fillRect/>
          </a:stretch>
        </p:blipFill>
        <p:spPr bwMode="auto">
          <a:xfrm>
            <a:off x="311641" y="283778"/>
            <a:ext cx="8745649" cy="5967249"/>
          </a:xfrm>
          <a:prstGeom prst="rect">
            <a:avLst/>
          </a:prstGeom>
          <a:noFill/>
          <a:ln w="9525">
            <a:noFill/>
            <a:miter lim="800000"/>
            <a:headEnd/>
            <a:tailEnd/>
          </a:ln>
        </p:spPr>
      </p:pic>
      <p:sp>
        <p:nvSpPr>
          <p:cNvPr id="1048682" name="Espace réservé de la date 1"/>
          <p:cNvSpPr>
            <a:spLocks noGrp="1"/>
          </p:cNvSpPr>
          <p:nvPr>
            <p:ph type="dt" sz="half" idx="10"/>
          </p:nvPr>
        </p:nvSpPr>
        <p:spPr/>
        <p:txBody>
          <a:bodyPr/>
          <a:lstStyle/>
          <a:p>
            <a:fld id="{9F3C30FA-6720-421B-88F9-999E5E6E317B}"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Titre 1"/>
          <p:cNvSpPr>
            <a:spLocks noGrp="1"/>
          </p:cNvSpPr>
          <p:nvPr>
            <p:ph type="title"/>
          </p:nvPr>
        </p:nvSpPr>
        <p:spPr>
          <a:xfrm>
            <a:off x="1056290" y="378371"/>
            <a:ext cx="8217712" cy="977463"/>
          </a:xfrm>
        </p:spPr>
        <p:txBody>
          <a:bodyPr>
            <a:normAutofit/>
          </a:bodyPr>
          <a:lstStyle/>
          <a:p>
            <a:pPr marL="0" indent="0">
              <a:lnSpc>
                <a:spcPct val="107000"/>
              </a:lnSpc>
              <a:spcAft>
                <a:spcPts val="800"/>
              </a:spcAft>
              <a:buNone/>
            </a:pPr>
            <a:r>
              <a:rPr lang="fr-CA" sz="3600" b="1" dirty="0">
                <a:latin typeface="Bookman Old Style" panose="02050604050505020204" pitchFamily="18" charset="0"/>
                <a:ea typeface="Calibri" panose="020F0502020204030204" pitchFamily="34" charset="0"/>
                <a:cs typeface="Times New Roman" panose="02020603050405020304" pitchFamily="18" charset="0"/>
              </a:rPr>
              <a:t>Présentation des membres</a:t>
            </a:r>
            <a:endParaRPr lang="fr-CA" sz="3600" b="1"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1048606" name="Espace réservé du contenu 2"/>
          <p:cNvSpPr>
            <a:spLocks noGrp="1"/>
          </p:cNvSpPr>
          <p:nvPr>
            <p:ph idx="1"/>
          </p:nvPr>
        </p:nvSpPr>
        <p:spPr>
          <a:xfrm>
            <a:off x="1056290" y="1947041"/>
            <a:ext cx="7969469" cy="3641835"/>
          </a:xfrm>
        </p:spPr>
        <p:txBody>
          <a:bodyPr>
            <a:normAutofit/>
          </a:bodyPr>
          <a:lstStyle/>
          <a:p>
            <a:pPr marL="0" indent="0">
              <a:lnSpc>
                <a:spcPct val="107000"/>
              </a:lnSpc>
              <a:spcAft>
                <a:spcPts val="800"/>
              </a:spcAft>
              <a:buNone/>
            </a:pPr>
            <a:endParaRPr lang="en-CA" sz="2800" b="1"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en-CA" dirty="0"/>
          </a:p>
        </p:txBody>
      </p:sp>
      <p:sp>
        <p:nvSpPr>
          <p:cNvPr id="1048607" name="Espace réservé de la date 3"/>
          <p:cNvSpPr>
            <a:spLocks noGrp="1"/>
          </p:cNvSpPr>
          <p:nvPr>
            <p:ph type="dt" sz="half" idx="10"/>
          </p:nvPr>
        </p:nvSpPr>
        <p:spPr/>
        <p:txBody>
          <a:bodyPr/>
          <a:lstStyle/>
          <a:p>
            <a:fld id="{DE00B156-98B1-42EA-A3D7-C7BC89194B32}" type="datetime1">
              <a:rPr lang="en-US" smtClean="0"/>
              <a:t>3/5/2024</a:t>
            </a:fld>
            <a:endParaRPr lang="en-US" dirty="0"/>
          </a:p>
        </p:txBody>
      </p:sp>
      <p:graphicFrame>
        <p:nvGraphicFramePr>
          <p:cNvPr id="4194304" name="Tableau 4"/>
          <p:cNvGraphicFramePr>
            <a:graphicFrameLocks noGrp="1"/>
          </p:cNvGraphicFramePr>
          <p:nvPr/>
        </p:nvGraphicFramePr>
        <p:xfrm>
          <a:off x="688392" y="1494555"/>
          <a:ext cx="8128000" cy="1854200"/>
        </p:xfrm>
        <a:graphic>
          <a:graphicData uri="http://schemas.openxmlformats.org/drawingml/2006/table">
            <a:tbl>
              <a:tblPr firstRow="1" bandRow="1">
                <a:tableStyleId>{5C22544A-7EE6-4342-B048-85BDC9FD1C3A}</a:tableStyleId>
              </a:tblPr>
              <a:tblGrid>
                <a:gridCol w="2032000"/>
                <a:gridCol w="2032000"/>
                <a:gridCol w="2032000"/>
                <a:gridCol w="2032000"/>
              </a:tblGrid>
              <a:tr h="370840">
                <a:tc>
                  <a:txBody>
                    <a:bodyPr/>
                    <a:lstStyle/>
                    <a:p>
                      <a:r>
                        <a:rPr lang="fr-FR" dirty="0"/>
                        <a:t>Noms</a:t>
                      </a:r>
                    </a:p>
                  </a:txBody>
                  <a:tcPr/>
                </a:tc>
                <a:tc>
                  <a:txBody>
                    <a:bodyPr/>
                    <a:lstStyle/>
                    <a:p>
                      <a:r>
                        <a:rPr lang="fr-FR" dirty="0"/>
                        <a:t>Position</a:t>
                      </a:r>
                    </a:p>
                  </a:txBody>
                  <a:tcPr/>
                </a:tc>
                <a:tc>
                  <a:txBody>
                    <a:bodyPr/>
                    <a:lstStyle/>
                    <a:p>
                      <a:r>
                        <a:rPr lang="fr-FR" dirty="0"/>
                        <a:t>Institution</a:t>
                      </a:r>
                    </a:p>
                  </a:txBody>
                  <a:tcPr/>
                </a:tc>
                <a:tc>
                  <a:txBody>
                    <a:bodyPr/>
                    <a:lstStyle/>
                    <a:p>
                      <a:r>
                        <a:rPr lang="fr-FR" dirty="0"/>
                        <a:t>Rôle</a:t>
                      </a:r>
                    </a:p>
                  </a:txBody>
                  <a:tcPr/>
                </a:tc>
              </a:tr>
              <a:tr h="370840">
                <a:tc>
                  <a:txBody>
                    <a:bodyPr/>
                    <a:lstStyle/>
                    <a:p>
                      <a:r>
                        <a:rPr lang="fr-FR" dirty="0"/>
                        <a:t>ENGALA MODUKA Jackson</a:t>
                      </a:r>
                    </a:p>
                  </a:txBody>
                  <a:tcPr/>
                </a:tc>
                <a:tc>
                  <a:txBody>
                    <a:bodyPr/>
                    <a:lstStyle/>
                    <a:p>
                      <a:r>
                        <a:rPr lang="fr-FR" dirty="0"/>
                        <a:t>Statisticien-démographe</a:t>
                      </a:r>
                    </a:p>
                  </a:txBody>
                  <a:tcPr/>
                </a:tc>
                <a:tc>
                  <a:txBody>
                    <a:bodyPr/>
                    <a:lstStyle/>
                    <a:p>
                      <a:r>
                        <a:rPr lang="fr-FR" dirty="0"/>
                        <a:t>INS</a:t>
                      </a:r>
                    </a:p>
                  </a:txBody>
                  <a:tcPr/>
                </a:tc>
                <a:tc>
                  <a:txBody>
                    <a:bodyPr/>
                    <a:lstStyle/>
                    <a:p>
                      <a:r>
                        <a:rPr lang="fr-FR" dirty="0"/>
                        <a:t>Superviseur de la collecte</a:t>
                      </a:r>
                    </a:p>
                  </a:txBody>
                  <a:tcPr/>
                </a:tc>
              </a:tr>
              <a:tr h="370840">
                <a:tc>
                  <a:txBody>
                    <a:bodyPr/>
                    <a:lstStyle/>
                    <a:p>
                      <a:r>
                        <a:rPr lang="en-US"/>
                        <a:t>Vitalie Lubuma</a:t>
                      </a:r>
                      <a:endParaRPr lang="fr-FR"/>
                    </a:p>
                  </a:txBody>
                  <a:tcPr/>
                </a:tc>
                <a:tc>
                  <a:txBody>
                    <a:bodyPr/>
                    <a:lstStyle/>
                    <a:p>
                      <a:r>
                        <a:rPr lang="en-US"/>
                        <a:t>DG ai</a:t>
                      </a:r>
                      <a:endParaRPr lang="fr-FR"/>
                    </a:p>
                  </a:txBody>
                  <a:tcPr/>
                </a:tc>
                <a:tc>
                  <a:txBody>
                    <a:bodyPr/>
                    <a:lstStyle/>
                    <a:p>
                      <a:r>
                        <a:rPr lang="en-US"/>
                        <a:t>CERED GL</a:t>
                      </a:r>
                      <a:endParaRPr lang="fr-FR"/>
                    </a:p>
                  </a:txBody>
                  <a:tcPr/>
                </a:tc>
                <a:tc>
                  <a:txBody>
                    <a:bodyPr/>
                    <a:lstStyle/>
                    <a:p>
                      <a:r>
                        <a:rPr lang="en-US"/>
                        <a:t>Mise en contact avec d'autres structures </a:t>
                      </a:r>
                      <a:r>
                        <a:rPr lang="fr-FR" altLang="en-US"/>
                        <a:t>étatiques </a:t>
                      </a:r>
                      <a:endParaRPr lang="fr-FR"/>
                    </a:p>
                  </a:txBody>
                  <a:tcPr/>
                </a:tc>
              </a:tr>
              <a:tr h="370840">
                <a:tc>
                  <a:txBody>
                    <a:bodyPr/>
                    <a:lstStyle/>
                    <a:p>
                      <a:r>
                        <a:rPr lang="en-US"/>
                        <a:t>Cécile THSIBANG</a:t>
                      </a:r>
                      <a:endParaRPr lang="fr-FR"/>
                    </a:p>
                  </a:txBody>
                  <a:tcPr/>
                </a:tc>
                <a:tc>
                  <a:txBody>
                    <a:bodyPr/>
                    <a:lstStyle/>
                    <a:p>
                      <a:r>
                        <a:rPr lang="en-US"/>
                        <a:t>DG ai </a:t>
                      </a:r>
                      <a:endParaRPr lang="fr-FR"/>
                    </a:p>
                  </a:txBody>
                  <a:tcPr/>
                </a:tc>
                <a:tc>
                  <a:txBody>
                    <a:bodyPr/>
                    <a:lstStyle/>
                    <a:p>
                      <a:r>
                        <a:rPr lang="en-US"/>
                        <a:t>AVIFEM/Ministère genre</a:t>
                      </a:r>
                      <a:endParaRPr lang="fr-FR"/>
                    </a:p>
                  </a:txBody>
                  <a:tcPr/>
                </a:tc>
                <a:tc>
                  <a:txBody>
                    <a:bodyPr/>
                    <a:lstStyle/>
                    <a:p>
                      <a:r>
                        <a:rPr lang="en-US" dirty="0"/>
                        <a:t>Point Focal genre</a:t>
                      </a:r>
                      <a:endParaRPr lang="fr-FR" dirty="0"/>
                    </a:p>
                  </a:txBody>
                  <a:tcPr/>
                </a:tc>
              </a:tr>
              <a:tr h="370840">
                <a:tc>
                  <a:txBody>
                    <a:bodyPr/>
                    <a:lstStyle/>
                    <a:p>
                      <a:r>
                        <a:rPr lang="en-US" altLang="en-US"/>
                        <a:t>Lapierre</a:t>
                      </a:r>
                      <a:endParaRPr lang="fr-FR" altLang="en-US"/>
                    </a:p>
                  </a:txBody>
                  <a:tcPr/>
                </a:tc>
                <a:tc>
                  <a:txBody>
                    <a:bodyPr/>
                    <a:lstStyle/>
                    <a:p>
                      <a:endParaRPr lang="fr-FR" altLang="en-US"/>
                    </a:p>
                  </a:txBody>
                  <a:tcPr/>
                </a:tc>
                <a:tc>
                  <a:txBody>
                    <a:bodyPr/>
                    <a:lstStyle/>
                    <a:p>
                      <a:r>
                        <a:rPr lang="en-US" altLang="en-US"/>
                        <a:t>Secrétariat 1325</a:t>
                      </a:r>
                      <a:endParaRPr lang="fr-FR" altLang="en-US"/>
                    </a:p>
                  </a:txBody>
                  <a:tcPr/>
                </a:tc>
                <a:tc>
                  <a:txBody>
                    <a:bodyPr/>
                    <a:lstStyle/>
                    <a:p>
                      <a:r>
                        <a:rPr lang="en-US" altLang="en-US"/>
                        <a:t>Appui technique </a:t>
                      </a:r>
                      <a:endParaRPr lang="fr-FR" altLang="en-US"/>
                    </a:p>
                  </a:txBody>
                  <a:tcPr/>
                </a:tc>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Titre 1"/>
          <p:cNvSpPr>
            <a:spLocks noGrp="1"/>
          </p:cNvSpPr>
          <p:nvPr>
            <p:ph type="title"/>
          </p:nvPr>
        </p:nvSpPr>
        <p:spPr>
          <a:xfrm>
            <a:off x="677334" y="149772"/>
            <a:ext cx="8596668" cy="599090"/>
          </a:xfrm>
        </p:spPr>
        <p:txBody>
          <a:bodyPr>
            <a:normAutofit fontScale="97222"/>
          </a:bodyPr>
          <a:lstStyle/>
          <a:p>
            <a:r>
              <a:rPr lang="fr-CA" dirty="0">
                <a:solidFill>
                  <a:schemeClr val="tx1"/>
                </a:solidFill>
              </a:rPr>
              <a:t>1.Introduction </a:t>
            </a:r>
            <a:endParaRPr lang="en-CA" dirty="0">
              <a:solidFill>
                <a:schemeClr val="tx1"/>
              </a:solidFill>
            </a:endParaRPr>
          </a:p>
        </p:txBody>
      </p:sp>
      <p:sp>
        <p:nvSpPr>
          <p:cNvPr id="1048609" name="Espace réservé du contenu 2"/>
          <p:cNvSpPr>
            <a:spLocks noGrp="1"/>
          </p:cNvSpPr>
          <p:nvPr>
            <p:ph idx="1"/>
          </p:nvPr>
        </p:nvSpPr>
        <p:spPr>
          <a:xfrm>
            <a:off x="441434" y="1119352"/>
            <a:ext cx="5502165" cy="5021317"/>
          </a:xfrm>
        </p:spPr>
        <p:txBody>
          <a:bodyPr>
            <a:normAutofit/>
          </a:bodyPr>
          <a:lstStyle/>
          <a:p>
            <a:pPr algn="just"/>
            <a:r>
              <a:rPr lang="fr-CA" sz="2400" dirty="0"/>
              <a:t>La République Démocratique du Congo est un pays post-conflits qui a connu plus deux décennies de guerre avec le type de conflits complexes: Conflit intercommunautaires, conflits politico-religieux, conflits d’agression des forces négatives, Conflit entre les autochtones et les restes .</a:t>
            </a:r>
            <a:endParaRPr lang="en-CA" sz="2400" dirty="0"/>
          </a:p>
        </p:txBody>
      </p:sp>
      <p:pic>
        <p:nvPicPr>
          <p:cNvPr id="2097154" name="Espace réservé du contenu 5"/>
          <p:cNvPicPr>
            <a:picLocks noChangeAspect="1"/>
          </p:cNvPicPr>
          <p:nvPr/>
        </p:nvPicPr>
        <p:blipFill>
          <a:blip r:embed="rId2"/>
          <a:stretch>
            <a:fillRect/>
          </a:stretch>
        </p:blipFill>
        <p:spPr bwMode="auto">
          <a:xfrm>
            <a:off x="6282559" y="1119353"/>
            <a:ext cx="3217310" cy="4307038"/>
          </a:xfrm>
          <a:prstGeom prst="rect">
            <a:avLst/>
          </a:prstGeom>
          <a:noFill/>
        </p:spPr>
      </p:pic>
      <p:sp>
        <p:nvSpPr>
          <p:cNvPr id="1048610" name="Espace réservé de la date 3"/>
          <p:cNvSpPr>
            <a:spLocks noGrp="1"/>
          </p:cNvSpPr>
          <p:nvPr>
            <p:ph type="dt" sz="half" idx="10"/>
          </p:nvPr>
        </p:nvSpPr>
        <p:spPr/>
        <p:txBody>
          <a:bodyPr/>
          <a:lstStyle/>
          <a:p>
            <a:fld id="{CC03BF9B-4CB8-413D-89E7-9230698FF425}"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1" name="Titre 1"/>
          <p:cNvSpPr>
            <a:spLocks noGrp="1"/>
          </p:cNvSpPr>
          <p:nvPr>
            <p:ph type="title"/>
          </p:nvPr>
        </p:nvSpPr>
        <p:spPr>
          <a:xfrm>
            <a:off x="307975" y="243840"/>
            <a:ext cx="8226425" cy="470263"/>
          </a:xfrm>
        </p:spPr>
        <p:txBody>
          <a:bodyPr>
            <a:normAutofit fontScale="90000"/>
          </a:bodyPr>
          <a:lstStyle/>
          <a:p>
            <a:r>
              <a:rPr lang="fr-FR" dirty="0">
                <a:solidFill>
                  <a:schemeClr val="tx1"/>
                </a:solidFill>
              </a:rPr>
              <a:t>Rappel sur la Résolution 1325 du CSNU</a:t>
            </a:r>
          </a:p>
        </p:txBody>
      </p:sp>
      <p:sp>
        <p:nvSpPr>
          <p:cNvPr id="1048612" name="Espace réservé du contenu 2"/>
          <p:cNvSpPr>
            <a:spLocks noGrp="1"/>
          </p:cNvSpPr>
          <p:nvPr>
            <p:ph idx="1"/>
          </p:nvPr>
        </p:nvSpPr>
        <p:spPr>
          <a:xfrm>
            <a:off x="235131" y="1393370"/>
            <a:ext cx="4344751" cy="4968015"/>
          </a:xfrm>
        </p:spPr>
        <p:txBody>
          <a:bodyPr/>
          <a:lstStyle/>
          <a:p>
            <a:r>
              <a:rPr lang="fr-FR" dirty="0"/>
              <a:t> La Résolution 1325 du  CSNU adopté le 31 Octobre 2000,  reconnait l’impact disproportionnel de la guerre sur les Femmes, recommande l’intégration du Genre dans la construction de la paix .  </a:t>
            </a:r>
          </a:p>
          <a:p>
            <a:endParaRPr lang="fr-FR" dirty="0"/>
          </a:p>
          <a:p>
            <a:endParaRPr lang="fr-FR" dirty="0"/>
          </a:p>
        </p:txBody>
      </p:sp>
      <p:sp>
        <p:nvSpPr>
          <p:cNvPr id="1048613" name="AutoShape 4" descr="Résultat d’images pour Photo Conseil de Sécurit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48614" name="AutoShape 6" descr="Résultat d’images pour Photo Conseil de Sécurité"/>
          <p:cNvSpPr>
            <a:spLocks noChangeAspect="1" noChangeArrowheads="1"/>
          </p:cNvSpPr>
          <p:nvPr/>
        </p:nvSpPr>
        <p:spPr bwMode="auto">
          <a:xfrm>
            <a:off x="307975" y="79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97155" name="Picture 8" descr="Comment fonctionne le Conseil de sécurité de l'ONU?"/>
          <p:cNvPicPr>
            <a:picLocks noChangeAspect="1" noChangeArrowheads="1"/>
          </p:cNvPicPr>
          <p:nvPr/>
        </p:nvPicPr>
        <p:blipFill>
          <a:blip r:embed="rId2"/>
          <a:srcRect/>
          <a:stretch>
            <a:fillRect/>
          </a:stretch>
        </p:blipFill>
        <p:spPr bwMode="auto">
          <a:xfrm>
            <a:off x="4887311" y="1158766"/>
            <a:ext cx="4674476" cy="3350172"/>
          </a:xfrm>
          <a:prstGeom prst="rect">
            <a:avLst/>
          </a:prstGeom>
          <a:noFill/>
        </p:spPr>
      </p:pic>
      <p:sp>
        <p:nvSpPr>
          <p:cNvPr id="1048615" name="Espace réservé de la date 3"/>
          <p:cNvSpPr>
            <a:spLocks noGrp="1"/>
          </p:cNvSpPr>
          <p:nvPr>
            <p:ph type="dt" sz="half" idx="10"/>
          </p:nvPr>
        </p:nvSpPr>
        <p:spPr/>
        <p:txBody>
          <a:bodyPr/>
          <a:lstStyle/>
          <a:p>
            <a:fld id="{0E80E54A-1019-471B-88C8-5519D0A13C23}"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6" name="Titre 1"/>
          <p:cNvSpPr>
            <a:spLocks noGrp="1"/>
          </p:cNvSpPr>
          <p:nvPr>
            <p:ph type="title"/>
          </p:nvPr>
        </p:nvSpPr>
        <p:spPr>
          <a:xfrm>
            <a:off x="677334" y="118242"/>
            <a:ext cx="8596668" cy="536028"/>
          </a:xfrm>
        </p:spPr>
        <p:txBody>
          <a:bodyPr>
            <a:normAutofit fontScale="90000"/>
          </a:bodyPr>
          <a:lstStyle/>
          <a:p>
            <a:r>
              <a:rPr lang="fr-FR" dirty="0">
                <a:solidFill>
                  <a:schemeClr val="tx1"/>
                </a:solidFill>
              </a:rPr>
              <a:t>Introduction suite </a:t>
            </a:r>
            <a:endParaRPr lang="fr-FR" dirty="0"/>
          </a:p>
        </p:txBody>
      </p:sp>
      <p:sp>
        <p:nvSpPr>
          <p:cNvPr id="1048617" name="Espace réservé du contenu 2"/>
          <p:cNvSpPr>
            <a:spLocks noGrp="1"/>
          </p:cNvSpPr>
          <p:nvPr>
            <p:ph idx="1"/>
          </p:nvPr>
        </p:nvSpPr>
        <p:spPr>
          <a:xfrm>
            <a:off x="677334" y="906517"/>
            <a:ext cx="8596668" cy="5134845"/>
          </a:xfrm>
        </p:spPr>
        <p:txBody>
          <a:bodyPr/>
          <a:lstStyle/>
          <a:p>
            <a:r>
              <a:rPr lang="fr-FR" dirty="0"/>
              <a:t>Le Plan d’Action de 2</a:t>
            </a:r>
            <a:r>
              <a:rPr lang="fr-FR" baseline="30000" dirty="0"/>
              <a:t>ème</a:t>
            </a:r>
            <a:r>
              <a:rPr lang="fr-FR" dirty="0"/>
              <a:t> génération a 4 axes stratégique, adopté  en 2020. </a:t>
            </a:r>
          </a:p>
          <a:p>
            <a:r>
              <a:rPr lang="fr-FR" dirty="0"/>
              <a:t>Ces axes sont :</a:t>
            </a:r>
          </a:p>
          <a:p>
            <a:r>
              <a:rPr lang="fr-FR" dirty="0"/>
              <a:t>L’axe participation</a:t>
            </a:r>
          </a:p>
          <a:p>
            <a:r>
              <a:rPr lang="fr-FR" dirty="0"/>
              <a:t>L’axe Prévention;</a:t>
            </a:r>
          </a:p>
          <a:p>
            <a:r>
              <a:rPr lang="fr-FR" dirty="0"/>
              <a:t>L’axe Protection </a:t>
            </a:r>
          </a:p>
          <a:p>
            <a:r>
              <a:rPr lang="fr-FR" dirty="0"/>
              <a:t>Et l’axe Relèvement </a:t>
            </a:r>
          </a:p>
          <a:p>
            <a:pPr marL="0" indent="0">
              <a:buNone/>
            </a:pPr>
            <a:r>
              <a:rPr lang="fr-FR" dirty="0"/>
              <a:t>Plusieurs  actions ont été menées   dont nous allons présenter quelques avancées .</a:t>
            </a:r>
          </a:p>
          <a:p>
            <a:endParaRPr lang="fr-FR" dirty="0"/>
          </a:p>
        </p:txBody>
      </p:sp>
      <p:sp>
        <p:nvSpPr>
          <p:cNvPr id="1048618" name="Espace réservé de la date 3"/>
          <p:cNvSpPr>
            <a:spLocks noGrp="1"/>
          </p:cNvSpPr>
          <p:nvPr>
            <p:ph type="dt" sz="half" idx="10"/>
          </p:nvPr>
        </p:nvSpPr>
        <p:spPr/>
        <p:txBody>
          <a:bodyPr/>
          <a:lstStyle/>
          <a:p>
            <a:fld id="{594A5BB4-7874-48AD-B2B3-9A30AFA309E5}"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9" name="Titre 1"/>
          <p:cNvSpPr>
            <a:spLocks noGrp="1"/>
          </p:cNvSpPr>
          <p:nvPr>
            <p:ph type="title"/>
          </p:nvPr>
        </p:nvSpPr>
        <p:spPr/>
        <p:txBody>
          <a:bodyPr/>
          <a:lstStyle/>
          <a:p>
            <a:r>
              <a:rPr lang="fr-FR" dirty="0"/>
              <a:t>Méthodologie</a:t>
            </a:r>
          </a:p>
        </p:txBody>
      </p:sp>
      <p:sp>
        <p:nvSpPr>
          <p:cNvPr id="1048620" name="Espace réservé du contenu 2"/>
          <p:cNvSpPr>
            <a:spLocks noGrp="1"/>
          </p:cNvSpPr>
          <p:nvPr>
            <p:ph idx="1"/>
          </p:nvPr>
        </p:nvSpPr>
        <p:spPr/>
        <p:txBody>
          <a:bodyPr/>
          <a:lstStyle/>
          <a:p>
            <a:r>
              <a:rPr lang="fr-FR" dirty="0"/>
              <a:t>Constitution de l’équipe de travail de 5 membres avec l’appui de CERED-GL</a:t>
            </a:r>
          </a:p>
          <a:p>
            <a:r>
              <a:rPr lang="fr-FR" dirty="0"/>
              <a:t>Prise de rendez-vous avec certains ministères dont les données étaient disponibles</a:t>
            </a:r>
          </a:p>
          <a:p>
            <a:r>
              <a:rPr lang="fr-FR" dirty="0"/>
              <a:t>Constitution de l’agenda de travail</a:t>
            </a:r>
          </a:p>
          <a:p>
            <a:r>
              <a:rPr lang="fr-FR" dirty="0"/>
              <a:t>Vérification de sources de données disponibles au niveau de l’INS et du ministère de genre</a:t>
            </a:r>
          </a:p>
        </p:txBody>
      </p:sp>
      <p:sp>
        <p:nvSpPr>
          <p:cNvPr id="1048621" name="Espace réservé de la date 3"/>
          <p:cNvSpPr>
            <a:spLocks noGrp="1"/>
          </p:cNvSpPr>
          <p:nvPr>
            <p:ph type="dt" sz="half" idx="10"/>
          </p:nvPr>
        </p:nvSpPr>
        <p:spPr/>
        <p:txBody>
          <a:bodyPr/>
          <a:lstStyle/>
          <a:p>
            <a:fld id="{594A5BB4-7874-48AD-B2B3-9A30AFA309E5}"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2" name="Titre 1"/>
          <p:cNvSpPr>
            <a:spLocks noGrp="1"/>
          </p:cNvSpPr>
          <p:nvPr>
            <p:ph type="title"/>
          </p:nvPr>
        </p:nvSpPr>
        <p:spPr/>
        <p:txBody>
          <a:bodyPr/>
          <a:lstStyle/>
          <a:p>
            <a:r>
              <a:rPr lang="fr-FR" dirty="0"/>
              <a:t>Sources de données</a:t>
            </a:r>
          </a:p>
        </p:txBody>
      </p:sp>
      <p:sp>
        <p:nvSpPr>
          <p:cNvPr id="1048623" name="Espace réservé du contenu 2"/>
          <p:cNvSpPr>
            <a:spLocks noGrp="1"/>
          </p:cNvSpPr>
          <p:nvPr>
            <p:ph idx="1"/>
          </p:nvPr>
        </p:nvSpPr>
        <p:spPr/>
        <p:txBody>
          <a:bodyPr/>
          <a:lstStyle/>
          <a:p>
            <a:r>
              <a:rPr lang="fr-FR" dirty="0"/>
              <a:t>EDS 2014</a:t>
            </a:r>
          </a:p>
          <a:p>
            <a:r>
              <a:rPr lang="fr-FR" dirty="0"/>
              <a:t>MICS 2018</a:t>
            </a:r>
          </a:p>
          <a:p>
            <a:r>
              <a:rPr lang="fr-FR" dirty="0"/>
              <a:t>EGIODD 2020</a:t>
            </a:r>
          </a:p>
          <a:p>
            <a:r>
              <a:rPr lang="fr-FR" dirty="0"/>
              <a:t>Secrétariat 1325</a:t>
            </a:r>
          </a:p>
          <a:p>
            <a:r>
              <a:rPr lang="fr-FR" dirty="0"/>
              <a:t>Sources administrative</a:t>
            </a:r>
          </a:p>
          <a:p>
            <a:r>
              <a:rPr lang="fr-FR" dirty="0"/>
              <a:t>internet</a:t>
            </a:r>
          </a:p>
        </p:txBody>
      </p:sp>
      <p:sp>
        <p:nvSpPr>
          <p:cNvPr id="1048624" name="Espace réservé de la date 3"/>
          <p:cNvSpPr>
            <a:spLocks noGrp="1"/>
          </p:cNvSpPr>
          <p:nvPr>
            <p:ph type="dt" sz="half" idx="10"/>
          </p:nvPr>
        </p:nvSpPr>
        <p:spPr/>
        <p:txBody>
          <a:bodyPr/>
          <a:lstStyle/>
          <a:p>
            <a:fld id="{594A5BB4-7874-48AD-B2B3-9A30AFA309E5}"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5" name="Titre 1"/>
          <p:cNvSpPr>
            <a:spLocks noGrp="1"/>
          </p:cNvSpPr>
          <p:nvPr>
            <p:ph type="title"/>
          </p:nvPr>
        </p:nvSpPr>
        <p:spPr>
          <a:xfrm>
            <a:off x="677334" y="70945"/>
            <a:ext cx="8293245" cy="512380"/>
          </a:xfrm>
        </p:spPr>
        <p:txBody>
          <a:bodyPr>
            <a:normAutofit/>
          </a:bodyPr>
          <a:lstStyle/>
          <a:p>
            <a:r>
              <a:rPr lang="fr-FR" dirty="0">
                <a:solidFill>
                  <a:schemeClr val="tx1"/>
                </a:solidFill>
              </a:rPr>
              <a:t>2.Avancées    </a:t>
            </a:r>
          </a:p>
        </p:txBody>
      </p:sp>
      <p:sp>
        <p:nvSpPr>
          <p:cNvPr id="1048626" name="Espace réservé du contenu 2"/>
          <p:cNvSpPr>
            <a:spLocks noGrp="1"/>
          </p:cNvSpPr>
          <p:nvPr>
            <p:ph idx="1"/>
          </p:nvPr>
        </p:nvSpPr>
        <p:spPr>
          <a:xfrm>
            <a:off x="102476" y="851338"/>
            <a:ext cx="9348952" cy="5242034"/>
          </a:xfrm>
        </p:spPr>
        <p:txBody>
          <a:bodyPr>
            <a:noAutofit/>
          </a:bodyPr>
          <a:lstStyle/>
          <a:p>
            <a:r>
              <a:rPr lang="fr-FR" sz="2400" b="1" dirty="0"/>
              <a:t>2.1.Sur le Plan légal: </a:t>
            </a:r>
          </a:p>
          <a:p>
            <a:pPr algn="just"/>
            <a:r>
              <a:rPr lang="fr-FR" sz="2000" b="1" dirty="0"/>
              <a:t>Le pays dispose actuellement d’ un arsenal Juridique favorable à la promotion des droits fondamentaux des  femmes,(Instruments Juridiques internationaux, régionaux , sous régionaux et les textes Nationaux );</a:t>
            </a:r>
          </a:p>
          <a:p>
            <a:r>
              <a:rPr lang="fr-FR" sz="2400" b="1" dirty="0"/>
              <a:t>2.2.Sur le Plan Structurel </a:t>
            </a:r>
          </a:p>
          <a:p>
            <a:r>
              <a:rPr lang="fr-FR" sz="2000" b="1" dirty="0"/>
              <a:t>Mise en place des  Mécanismes nationaux :</a:t>
            </a:r>
          </a:p>
          <a:p>
            <a:r>
              <a:rPr lang="fr-FR" sz="2000" b="1" dirty="0"/>
              <a:t>Secrétariat National </a:t>
            </a:r>
          </a:p>
          <a:p>
            <a:r>
              <a:rPr lang="fr-FR" sz="2000" b="1" dirty="0"/>
              <a:t>Comité de Pilotage;</a:t>
            </a:r>
          </a:p>
          <a:p>
            <a:r>
              <a:rPr lang="fr-FR" sz="2000" b="1" dirty="0">
                <a:solidFill>
                  <a:schemeClr val="tx1"/>
                </a:solidFill>
              </a:rPr>
              <a:t>Secrétariats provinciaux</a:t>
            </a:r>
          </a:p>
          <a:p>
            <a:r>
              <a:rPr lang="fr-FR" sz="2000" b="1" dirty="0">
                <a:solidFill>
                  <a:schemeClr val="tx1"/>
                </a:solidFill>
              </a:rPr>
              <a:t>Secrétariats locaux au niveau des Territoires et des chefferies</a:t>
            </a:r>
          </a:p>
          <a:p>
            <a:r>
              <a:rPr lang="fr-FR" sz="2000" b="1" dirty="0">
                <a:solidFill>
                  <a:schemeClr val="tx1"/>
                </a:solidFill>
              </a:rPr>
              <a:t>Mécanismes d’alertes précoces  </a:t>
            </a:r>
            <a:endParaRPr lang="fr-FR" sz="1400" b="1" dirty="0"/>
          </a:p>
        </p:txBody>
      </p:sp>
      <p:sp>
        <p:nvSpPr>
          <p:cNvPr id="1048627" name="Espace réservé de la date 3"/>
          <p:cNvSpPr>
            <a:spLocks noGrp="1"/>
          </p:cNvSpPr>
          <p:nvPr>
            <p:ph type="dt" sz="half" idx="10"/>
          </p:nvPr>
        </p:nvSpPr>
        <p:spPr/>
        <p:txBody>
          <a:bodyPr/>
          <a:lstStyle/>
          <a:p>
            <a:fld id="{AC20C04C-B3B6-4931-B3B5-9FD21CEA8EB2}" type="datetime1">
              <a:rPr lang="en-US" smtClean="0"/>
              <a:t>3/5/2024</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1345</Words>
  <Application>Microsoft Office PowerPoint</Application>
  <PresentationFormat>Grand écran</PresentationFormat>
  <Paragraphs>218</Paragraphs>
  <Slides>26</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26</vt:i4>
      </vt:variant>
    </vt:vector>
  </HeadingPairs>
  <TitlesOfParts>
    <vt:vector size="35" baseType="lpstr">
      <vt:lpstr>Aptos</vt:lpstr>
      <vt:lpstr>Arial</vt:lpstr>
      <vt:lpstr>Bookman Old Style</vt:lpstr>
      <vt:lpstr>Calibri</vt:lpstr>
      <vt:lpstr>Garamond</vt:lpstr>
      <vt:lpstr>Times New Roman</vt:lpstr>
      <vt:lpstr>Trebuchet MS</vt:lpstr>
      <vt:lpstr>Wingdings 3</vt:lpstr>
      <vt:lpstr>Facette</vt:lpstr>
      <vt:lpstr>ICGLR Gender Barometer DRC Country Report</vt:lpstr>
      <vt:lpstr>Plan de présentation </vt:lpstr>
      <vt:lpstr>Présentation des membres</vt:lpstr>
      <vt:lpstr>1.Introduction </vt:lpstr>
      <vt:lpstr>Rappel sur la Résolution 1325 du CSNU</vt:lpstr>
      <vt:lpstr>Introduction suite </vt:lpstr>
      <vt:lpstr>Méthodologie</vt:lpstr>
      <vt:lpstr>Sources de données</vt:lpstr>
      <vt:lpstr>2.Avancées    </vt:lpstr>
      <vt:lpstr>2.Avancées</vt:lpstr>
      <vt:lpstr>2.Avancées</vt:lpstr>
      <vt:lpstr>  Avancées sur le plan de la participation de la Femme  </vt:lpstr>
      <vt:lpstr>Avancées sur le plan de la participation de la  Femmes </vt:lpstr>
      <vt:lpstr>Avancées sur le Plan de la prévention </vt:lpstr>
      <vt:lpstr>Avancées sur le Plan de la prévention </vt:lpstr>
      <vt:lpstr>Avancées sur le plan de la prévention  </vt:lpstr>
      <vt:lpstr>Avancées sur le plan de la Protection </vt:lpstr>
      <vt:lpstr>Avancées sur le plan de la Protection </vt:lpstr>
      <vt:lpstr>Avancées sur le plan de la Protection </vt:lpstr>
      <vt:lpstr>Avancées sur le plan de la Protection </vt:lpstr>
      <vt:lpstr>Avancées sur le plan de la Protection </vt:lpstr>
      <vt:lpstr>Avancées sur le Plan du relèvement  </vt:lpstr>
      <vt:lpstr>Bonnes pratiques</vt:lpstr>
      <vt:lpstr>Défis </vt:lpstr>
      <vt:lpstr> PERSPECTIVES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EXPERIENCE DE LA RDC : Décentraliser la mise en œuvre de la Résolution 1325</dc:title>
  <dc:creator>Didier</dc:creator>
  <cp:lastModifiedBy>DG</cp:lastModifiedBy>
  <cp:revision>1</cp:revision>
  <dcterms:created xsi:type="dcterms:W3CDTF">2022-03-06T03:26:54Z</dcterms:created>
  <dcterms:modified xsi:type="dcterms:W3CDTF">2024-03-05T06:45:50Z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787ff893763345069b8b101eab6ead19</vt:lpwstr>
  </property>
</Properties>
</file>