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58" d="100"/>
          <a:sy n="58" d="100"/>
        </p:scale>
        <p:origin x="30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dirty="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11/27/2023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07067" y="2290234"/>
            <a:ext cx="7766936" cy="1646302"/>
          </a:xfrm>
        </p:spPr>
        <p:txBody>
          <a:bodyPr/>
          <a:lstStyle/>
          <a:p>
            <a:r>
              <a:rPr lang="fr-FR" dirty="0" smtClean="0"/>
              <a:t> Rapport  sur le Plan Régional de la  1325</a:t>
            </a:r>
            <a:endParaRPr lang="fr-FR" dirty="0"/>
          </a:p>
        </p:txBody>
      </p:sp>
      <p:sp>
        <p:nvSpPr>
          <p:cNvPr id="3" name="Sous-titre 2"/>
          <p:cNvSpPr>
            <a:spLocks noGrp="1"/>
          </p:cNvSpPr>
          <p:nvPr>
            <p:ph type="subTitle" idx="1"/>
          </p:nvPr>
        </p:nvSpPr>
        <p:spPr/>
        <p:txBody>
          <a:bodyPr>
            <a:normAutofit/>
          </a:bodyPr>
          <a:lstStyle/>
          <a:p>
            <a:pPr algn="ctr"/>
            <a:r>
              <a:rPr lang="fr-FR" sz="2400" dirty="0" smtClean="0"/>
              <a:t>CERED-G</a:t>
            </a:r>
            <a:r>
              <a:rPr lang="fr-FR" sz="2400" dirty="0"/>
              <a:t>L</a:t>
            </a:r>
          </a:p>
        </p:txBody>
      </p:sp>
    </p:spTree>
    <p:extLst>
      <p:ext uri="{BB962C8B-B14F-4D97-AF65-F5344CB8AC3E}">
        <p14:creationId xmlns:p14="http://schemas.microsoft.com/office/powerpoint/2010/main" val="1525924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C. SUIVI ET ÉVALUATION DU PAR</a:t>
            </a:r>
            <a:br>
              <a:rPr lang="fr-FR" dirty="0"/>
            </a:br>
            <a:r>
              <a:rPr lang="fr-FR" dirty="0"/>
              <a:t> </a:t>
            </a:r>
            <a:br>
              <a:rPr lang="fr-FR" dirty="0"/>
            </a:br>
            <a:endParaRPr lang="fr-FR" dirty="0"/>
          </a:p>
        </p:txBody>
      </p:sp>
      <p:sp>
        <p:nvSpPr>
          <p:cNvPr id="3" name="Espace réservé du contenu 2"/>
          <p:cNvSpPr>
            <a:spLocks noGrp="1"/>
          </p:cNvSpPr>
          <p:nvPr>
            <p:ph idx="1"/>
          </p:nvPr>
        </p:nvSpPr>
        <p:spPr/>
        <p:txBody>
          <a:bodyPr>
            <a:normAutofit fontScale="70000" lnSpcReduction="20000"/>
          </a:bodyPr>
          <a:lstStyle/>
          <a:p>
            <a:endParaRPr lang="fr-FR" dirty="0" smtClean="0"/>
          </a:p>
          <a:p>
            <a:endParaRPr lang="fr-FR" dirty="0"/>
          </a:p>
          <a:p>
            <a:r>
              <a:rPr lang="fr-FR" dirty="0"/>
              <a:t>Le PAR fera l’objet d’un suivi interne et externe à l’aide des indicateurs définis dans le cadre </a:t>
            </a:r>
            <a:r>
              <a:rPr lang="fr-FR" dirty="0" smtClean="0"/>
              <a:t>logique par les Etats membres;</a:t>
            </a:r>
          </a:p>
          <a:p>
            <a:pPr marL="0" indent="0">
              <a:buNone/>
            </a:pPr>
            <a:endParaRPr lang="fr-FR" dirty="0" smtClean="0"/>
          </a:p>
          <a:p>
            <a:pPr marL="0" indent="0">
              <a:buNone/>
            </a:pPr>
            <a:r>
              <a:rPr lang="fr-FR" b="1" dirty="0" smtClean="0"/>
              <a:t>Perspectives</a:t>
            </a:r>
          </a:p>
          <a:p>
            <a:r>
              <a:rPr lang="fr-FR" dirty="0"/>
              <a:t>Des examens externes à mi-parcours et à la fin du mandat seront menés.</a:t>
            </a:r>
          </a:p>
          <a:p>
            <a:r>
              <a:rPr lang="fr-FR" dirty="0"/>
              <a:t>La Direction du Genre de la CIRGL, en tant qu'agence d'exécution, est chargée de rendre compte chaque année aux ministres du Genre et aux autres acteurs (Union Africaine et Nations Unies) sur l'état de mise en œuvre du PAR.</a:t>
            </a:r>
          </a:p>
          <a:p>
            <a:pPr marL="0" indent="0">
              <a:buNone/>
            </a:pPr>
            <a:r>
              <a:rPr lang="fr-FR" dirty="0"/>
              <a:t> </a:t>
            </a:r>
          </a:p>
          <a:p>
            <a:r>
              <a:rPr lang="fr-FR" b="1" dirty="0" smtClean="0"/>
              <a:t>D.RESSOURCES</a:t>
            </a:r>
            <a:endParaRPr lang="fr-FR" b="1" dirty="0"/>
          </a:p>
          <a:p>
            <a:r>
              <a:rPr lang="fr-FR" dirty="0"/>
              <a:t> Un cadre global de calcul des coûts pour ce PAR destiné à soutenir la collecte de fonds a été élaboré.</a:t>
            </a:r>
          </a:p>
          <a:p>
            <a:endParaRPr lang="fr-FR" dirty="0"/>
          </a:p>
          <a:p>
            <a:r>
              <a:rPr lang="fr-FR" dirty="0" smtClean="0"/>
              <a:t> </a:t>
            </a:r>
            <a:endParaRPr lang="fr-FR" dirty="0"/>
          </a:p>
        </p:txBody>
      </p:sp>
    </p:spTree>
    <p:extLst>
      <p:ext uri="{BB962C8B-B14F-4D97-AF65-F5344CB8AC3E}">
        <p14:creationId xmlns:p14="http://schemas.microsoft.com/office/powerpoint/2010/main" val="1745395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Introduction</a:t>
            </a:r>
            <a:endParaRPr lang="fr-FR" dirty="0"/>
          </a:p>
        </p:txBody>
      </p:sp>
      <p:sp>
        <p:nvSpPr>
          <p:cNvPr id="3" name="Espace réservé du contenu 2"/>
          <p:cNvSpPr>
            <a:spLocks noGrp="1"/>
          </p:cNvSpPr>
          <p:nvPr>
            <p:ph idx="1"/>
          </p:nvPr>
        </p:nvSpPr>
        <p:spPr/>
        <p:txBody>
          <a:bodyPr>
            <a:normAutofit lnSpcReduction="10000"/>
          </a:bodyPr>
          <a:lstStyle/>
          <a:p>
            <a:r>
              <a:rPr lang="fr-FR" dirty="0"/>
              <a:t>Le 3e Forum africain sur les </a:t>
            </a:r>
            <a:r>
              <a:rPr lang="fr-FR" dirty="0" smtClean="0"/>
              <a:t>FPS tenu </a:t>
            </a:r>
            <a:r>
              <a:rPr lang="fr-FR" dirty="0"/>
              <a:t>en décembre 2022 a exhorté les États membres à s'associer avec des centres d'excellence pour recueillir des données détaillées par sexe et par âge sur les questions FPS en Afrique.</a:t>
            </a:r>
          </a:p>
          <a:p>
            <a:r>
              <a:rPr lang="fr-FR" dirty="0"/>
              <a:t>Le 13ème Conseil consultatif pour les femmes, la paix et la sécurité dans la région des Grands Lacs, tenu le 5 mai 2021, a appelé les États membres à évaluer la mise en œuvre de la Déclaration de Kampala de 2011 sur la violence sexuelle et basée sur le genre, en collaboration avec les architectures nationales de collecte de données. </a:t>
            </a:r>
            <a:endParaRPr lang="fr-FR" dirty="0" smtClean="0"/>
          </a:p>
          <a:p>
            <a:r>
              <a:rPr lang="fr-FR" dirty="0"/>
              <a:t>Le forum a demandé aux mécanismes régionaux d'élaborer des feuilles de route pour le déploiement du cadre continental de résultats de l'UA en matière de FPS, promouvant le suivi, le suivi des progrès et la responsabilité vis-à-vis du programme FPS.</a:t>
            </a:r>
          </a:p>
          <a:p>
            <a:r>
              <a:rPr lang="fr-FR" dirty="0" smtClean="0">
                <a:solidFill>
                  <a:srgbClr val="FF0000"/>
                </a:solidFill>
              </a:rPr>
              <a:t> LACUNES  constatées: Absences des données statistiques  sur la participation</a:t>
            </a:r>
            <a:endParaRPr lang="fr-FR" dirty="0">
              <a:solidFill>
                <a:srgbClr val="FF0000"/>
              </a:solidFill>
            </a:endParaRPr>
          </a:p>
        </p:txBody>
      </p:sp>
    </p:spTree>
    <p:extLst>
      <p:ext uri="{BB962C8B-B14F-4D97-AF65-F5344CB8AC3E}">
        <p14:creationId xmlns:p14="http://schemas.microsoft.com/office/powerpoint/2010/main" val="2899868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Actions menées </a:t>
            </a:r>
            <a:endParaRPr lang="fr-FR" dirty="0"/>
          </a:p>
        </p:txBody>
      </p:sp>
      <p:sp>
        <p:nvSpPr>
          <p:cNvPr id="3" name="Espace réservé du contenu 2"/>
          <p:cNvSpPr>
            <a:spLocks noGrp="1"/>
          </p:cNvSpPr>
          <p:nvPr>
            <p:ph idx="1"/>
          </p:nvPr>
        </p:nvSpPr>
        <p:spPr/>
        <p:txBody>
          <a:bodyPr>
            <a:normAutofit fontScale="92500" lnSpcReduction="20000"/>
          </a:bodyPr>
          <a:lstStyle/>
          <a:p>
            <a:endParaRPr lang="fr-FR" dirty="0" smtClean="0"/>
          </a:p>
          <a:p>
            <a:r>
              <a:rPr lang="fr-FR" dirty="0"/>
              <a:t>Sensibilisation et compréhension accrues des progrès et des défis liés à l'égalité des sexes et à la violence </a:t>
            </a:r>
            <a:endParaRPr lang="fr-FR" dirty="0" smtClean="0"/>
          </a:p>
          <a:p>
            <a:r>
              <a:rPr lang="fr-FR" dirty="0"/>
              <a:t>Engagement social et politique accru pour lutter contre l'inégalité entre les sexes et la violence basée sur le genre</a:t>
            </a:r>
            <a:r>
              <a:rPr lang="fr-FR" dirty="0" smtClean="0"/>
              <a:t>,</a:t>
            </a:r>
          </a:p>
          <a:p>
            <a:r>
              <a:rPr lang="fr-FR" dirty="0"/>
              <a:t>Renforcement des capacités de prise de décision et de formulation de politiques fondées sur des données parmi les décideurs politiques régionaux et nationaux, grâce à la disponibilité de données précises et actuelles sur les indicateurs d'égalité des sexes et de violence sexiste.</a:t>
            </a:r>
          </a:p>
          <a:p>
            <a:r>
              <a:rPr lang="fr-FR" dirty="0"/>
              <a:t>Amélioration de la responsabilité et de la transparence entre les gouvernements et les autres parties prenantes de la région des Grands Lacs en fournissant un outil accessible au public qui permet de suivre les progrès et d'identifier les domaines à améliorer liés à l'égalité des sexes et à la violence basée sur le genre.</a:t>
            </a:r>
          </a:p>
          <a:p>
            <a:r>
              <a:rPr lang="fr-FR" dirty="0"/>
              <a:t>L'outil devrait être intégré à l'outil de suivi de la paix et de la sécurité de la CIRGL au LMRC</a:t>
            </a:r>
          </a:p>
          <a:p>
            <a:endParaRPr lang="fr-FR" dirty="0"/>
          </a:p>
        </p:txBody>
      </p:sp>
    </p:spTree>
    <p:extLst>
      <p:ext uri="{BB962C8B-B14F-4D97-AF65-F5344CB8AC3E}">
        <p14:creationId xmlns:p14="http://schemas.microsoft.com/office/powerpoint/2010/main" val="4117108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r>
              <a:rPr lang="fr-FR" dirty="0"/>
              <a:t>CADRE DE RÉSULTATS DU PLAN D'ACTION RÉGIONAL DE LA CIRGL</a:t>
            </a:r>
          </a:p>
        </p:txBody>
      </p:sp>
      <p:sp>
        <p:nvSpPr>
          <p:cNvPr id="3" name="Espace réservé du contenu 2"/>
          <p:cNvSpPr>
            <a:spLocks noGrp="1"/>
          </p:cNvSpPr>
          <p:nvPr>
            <p:ph idx="1"/>
          </p:nvPr>
        </p:nvSpPr>
        <p:spPr/>
        <p:txBody>
          <a:bodyPr/>
          <a:lstStyle/>
          <a:p>
            <a:r>
              <a:rPr lang="fr-FR" dirty="0"/>
              <a:t>Le PAR de la CIRGL 2021-2024 identifie cinq résultats </a:t>
            </a:r>
            <a:r>
              <a:rPr lang="fr-FR" dirty="0" smtClean="0"/>
              <a:t>stratégiques</a:t>
            </a:r>
          </a:p>
          <a:p>
            <a:r>
              <a:rPr lang="fr-FR" dirty="0" smtClean="0"/>
              <a:t>Les </a:t>
            </a:r>
            <a:r>
              <a:rPr lang="fr-FR" dirty="0"/>
              <a:t>cinq résultats interdépendants et qui se renforcent mutuellement, alignés sur les piliers de l’agenda FPS et qui ont été informés par le rapport d’évaluation 2020 de la CIRGL sur l’état de l’agenda FPS dans la </a:t>
            </a:r>
            <a:r>
              <a:rPr lang="fr-FR" dirty="0" smtClean="0"/>
              <a:t>région</a:t>
            </a:r>
          </a:p>
          <a:p>
            <a:endParaRPr lang="fr-FR" dirty="0"/>
          </a:p>
        </p:txBody>
      </p:sp>
    </p:spTree>
    <p:extLst>
      <p:ext uri="{BB962C8B-B14F-4D97-AF65-F5344CB8AC3E}">
        <p14:creationId xmlns:p14="http://schemas.microsoft.com/office/powerpoint/2010/main" val="2238701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1. PILIER DE PARTICIPATION :</a:t>
            </a:r>
            <a:br>
              <a:rPr lang="fr-FR" dirty="0"/>
            </a:br>
            <a:r>
              <a:rPr lang="fr-FR" dirty="0"/>
              <a:t> </a:t>
            </a:r>
            <a:br>
              <a:rPr lang="fr-FR" dirty="0"/>
            </a:br>
            <a:endParaRPr lang="fr-FR" dirty="0"/>
          </a:p>
        </p:txBody>
      </p:sp>
      <p:sp>
        <p:nvSpPr>
          <p:cNvPr id="3" name="Espace réservé du contenu 2"/>
          <p:cNvSpPr>
            <a:spLocks noGrp="1"/>
          </p:cNvSpPr>
          <p:nvPr>
            <p:ph idx="1"/>
          </p:nvPr>
        </p:nvSpPr>
        <p:spPr>
          <a:xfrm>
            <a:off x="677334" y="1320801"/>
            <a:ext cx="8596668" cy="5239656"/>
          </a:xfrm>
        </p:spPr>
        <p:txBody>
          <a:bodyPr>
            <a:normAutofit fontScale="92500" lnSpcReduction="20000"/>
          </a:bodyPr>
          <a:lstStyle/>
          <a:p>
            <a:r>
              <a:rPr lang="fr-FR" dirty="0" smtClean="0"/>
              <a:t> Les efforts ont été concentrés </a:t>
            </a:r>
            <a:r>
              <a:rPr lang="fr-FR" dirty="0"/>
              <a:t>principalement sur la participation des femmes à la scène </a:t>
            </a:r>
            <a:r>
              <a:rPr lang="fr-FR" dirty="0" smtClean="0"/>
              <a:t>politique</a:t>
            </a:r>
          </a:p>
          <a:p>
            <a:r>
              <a:rPr lang="fr-FR" dirty="0" smtClean="0"/>
              <a:t> Les tâches </a:t>
            </a:r>
            <a:r>
              <a:rPr lang="fr-FR" dirty="0"/>
              <a:t>essentielles de sécurité, par exemple dans la gestion des frontières, le contrôle des armements, l’armée, la police, le maintien de la paix et les négociations, a fait l’objet de peu de mesures juridiques, politiques et administratives</a:t>
            </a:r>
            <a:r>
              <a:rPr lang="fr-FR" dirty="0" smtClean="0"/>
              <a:t>.</a:t>
            </a:r>
          </a:p>
          <a:p>
            <a:r>
              <a:rPr lang="fr-FR" dirty="0" smtClean="0"/>
              <a:t> </a:t>
            </a:r>
            <a:r>
              <a:rPr lang="fr-FR" b="1" dirty="0" smtClean="0"/>
              <a:t>PERSPERCTIVES </a:t>
            </a:r>
          </a:p>
          <a:p>
            <a:r>
              <a:rPr lang="fr-FR" dirty="0" smtClean="0"/>
              <a:t>les </a:t>
            </a:r>
            <a:r>
              <a:rPr lang="fr-FR" dirty="0"/>
              <a:t>efforts se concentreront sur la promotion de la représentation et de l’engagement des femmes dans les dossiers de paix et de sécurité pertinents</a:t>
            </a:r>
            <a:r>
              <a:rPr lang="fr-FR" dirty="0" smtClean="0"/>
              <a:t>,</a:t>
            </a:r>
          </a:p>
          <a:p>
            <a:r>
              <a:rPr lang="fr-FR" dirty="0" smtClean="0"/>
              <a:t>  </a:t>
            </a:r>
            <a:r>
              <a:rPr lang="fr-FR" dirty="0"/>
              <a:t>renforcement des capacités des chefs de dossier des États </a:t>
            </a:r>
            <a:r>
              <a:rPr lang="fr-FR" dirty="0" smtClean="0"/>
              <a:t>membres</a:t>
            </a:r>
          </a:p>
          <a:p>
            <a:r>
              <a:rPr lang="fr-FR" dirty="0" smtClean="0"/>
              <a:t>, </a:t>
            </a:r>
            <a:r>
              <a:rPr lang="fr-FR" dirty="0"/>
              <a:t>la convocation et la constitution d’un groupe de médiatrices</a:t>
            </a:r>
            <a:r>
              <a:rPr lang="fr-FR" dirty="0" smtClean="0"/>
              <a:t>.</a:t>
            </a:r>
          </a:p>
          <a:p>
            <a:r>
              <a:rPr lang="fr-FR" dirty="0" smtClean="0"/>
              <a:t> </a:t>
            </a:r>
            <a:r>
              <a:rPr lang="fr-FR" dirty="0"/>
              <a:t>Le </a:t>
            </a:r>
            <a:r>
              <a:rPr lang="fr-FR" dirty="0" smtClean="0"/>
              <a:t> </a:t>
            </a:r>
            <a:r>
              <a:rPr lang="fr-FR" dirty="0"/>
              <a:t>respect par les États membres de leurs propres engagements en matière de genre </a:t>
            </a:r>
            <a:endParaRPr lang="fr-FR" dirty="0" smtClean="0"/>
          </a:p>
          <a:p>
            <a:r>
              <a:rPr lang="fr-FR" dirty="0" smtClean="0"/>
              <a:t>L’opérationnalisation </a:t>
            </a:r>
            <a:r>
              <a:rPr lang="fr-FR" dirty="0"/>
              <a:t>du secrétariat du Forum des femmes de la CIRGL sera stratégique et nécessaire pour permettre une fonctionnalité efficace du forum qui est un outil clé pour permettre la participation des femmes.</a:t>
            </a:r>
          </a:p>
          <a:p>
            <a:pPr marL="0" indent="0">
              <a:buNone/>
            </a:pPr>
            <a:r>
              <a:rPr lang="fr-FR" dirty="0"/>
              <a:t> </a:t>
            </a:r>
          </a:p>
          <a:p>
            <a:pPr marL="0" indent="0">
              <a:buNone/>
            </a:pPr>
            <a:r>
              <a:rPr lang="fr-FR" dirty="0" smtClean="0"/>
              <a:t> </a:t>
            </a:r>
            <a:endParaRPr lang="fr-FR" dirty="0"/>
          </a:p>
        </p:txBody>
      </p:sp>
    </p:spTree>
    <p:extLst>
      <p:ext uri="{BB962C8B-B14F-4D97-AF65-F5344CB8AC3E}">
        <p14:creationId xmlns:p14="http://schemas.microsoft.com/office/powerpoint/2010/main" val="4116559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 PILIER PRÉVENTION </a:t>
            </a:r>
          </a:p>
        </p:txBody>
      </p:sp>
      <p:sp>
        <p:nvSpPr>
          <p:cNvPr id="3" name="Espace réservé du contenu 2"/>
          <p:cNvSpPr>
            <a:spLocks noGrp="1"/>
          </p:cNvSpPr>
          <p:nvPr>
            <p:ph idx="1"/>
          </p:nvPr>
        </p:nvSpPr>
        <p:spPr>
          <a:xfrm>
            <a:off x="677334" y="1509487"/>
            <a:ext cx="8596668" cy="5065484"/>
          </a:xfrm>
        </p:spPr>
        <p:txBody>
          <a:bodyPr/>
          <a:lstStyle/>
          <a:p>
            <a:r>
              <a:rPr lang="fr-FR" dirty="0"/>
              <a:t>interprété de manière étroite dans le passé comme signifiant la prévention de la </a:t>
            </a:r>
            <a:r>
              <a:rPr lang="fr-FR" dirty="0" smtClean="0"/>
              <a:t>SGBV;</a:t>
            </a:r>
          </a:p>
          <a:p>
            <a:r>
              <a:rPr lang="fr-FR" dirty="0" smtClean="0"/>
              <a:t>les </a:t>
            </a:r>
            <a:r>
              <a:rPr lang="fr-FR" dirty="0"/>
              <a:t>efforts dans ce pilier visent à intégrer les questions de genre et de femmes dans les cadres régionaux et nationaux de paix et de sécurité, tout en poursuivant les travaux sur la prévention des VSBG le long des </a:t>
            </a:r>
            <a:r>
              <a:rPr lang="fr-FR" dirty="0" smtClean="0"/>
              <a:t>frontières.</a:t>
            </a:r>
          </a:p>
          <a:p>
            <a:pPr marL="0" indent="0">
              <a:buNone/>
            </a:pPr>
            <a:r>
              <a:rPr lang="fr-FR" b="1" dirty="0" smtClean="0"/>
              <a:t> PERSPECTIVES</a:t>
            </a:r>
          </a:p>
          <a:p>
            <a:r>
              <a:rPr lang="fr-FR" dirty="0" smtClean="0"/>
              <a:t>tirant parti de l'avantage comparatif de la CIRGL pour rassembler et renforcer les capacités, les efforts dans ce pilier viseront à soutenir les réformes de genre des institutions de sécurité aux niveaux régional et national.  </a:t>
            </a:r>
          </a:p>
          <a:p>
            <a:r>
              <a:rPr lang="fr-FR" dirty="0"/>
              <a:t>les cadres de prévention et de réponse à la COVID-19, soient sensibles au genre.</a:t>
            </a:r>
          </a:p>
          <a:p>
            <a:r>
              <a:rPr lang="fr-FR" dirty="0" smtClean="0"/>
              <a:t>Il </a:t>
            </a:r>
            <a:r>
              <a:rPr lang="fr-FR" dirty="0"/>
              <a:t>sera important de comprendre d’abord les pratiques actuelles en matière de genre, ou leur absence, pour éclairer le programme de réforme.</a:t>
            </a:r>
          </a:p>
          <a:p>
            <a:endParaRPr lang="fr-FR" dirty="0"/>
          </a:p>
        </p:txBody>
      </p:sp>
    </p:spTree>
    <p:extLst>
      <p:ext uri="{BB962C8B-B14F-4D97-AF65-F5344CB8AC3E}">
        <p14:creationId xmlns:p14="http://schemas.microsoft.com/office/powerpoint/2010/main" val="3668411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3. PILIER DE PROTECTION </a:t>
            </a:r>
          </a:p>
        </p:txBody>
      </p:sp>
      <p:sp>
        <p:nvSpPr>
          <p:cNvPr id="3" name="Espace réservé du contenu 2"/>
          <p:cNvSpPr>
            <a:spLocks noGrp="1"/>
          </p:cNvSpPr>
          <p:nvPr>
            <p:ph idx="1"/>
          </p:nvPr>
        </p:nvSpPr>
        <p:spPr/>
        <p:txBody>
          <a:bodyPr>
            <a:normAutofit fontScale="92500" lnSpcReduction="20000"/>
          </a:bodyPr>
          <a:lstStyle/>
          <a:p>
            <a:r>
              <a:rPr lang="fr-FR" dirty="0"/>
              <a:t>vise à promouvoir et à protéger les droits humains des femmes à toutes les phases du conflit, en mettant l'accent sur la protection contre les VSBG</a:t>
            </a:r>
            <a:r>
              <a:rPr lang="fr-FR" dirty="0" smtClean="0"/>
              <a:t>.</a:t>
            </a:r>
          </a:p>
          <a:p>
            <a:r>
              <a:rPr lang="fr-FR" dirty="0"/>
              <a:t> </a:t>
            </a:r>
            <a:r>
              <a:rPr lang="fr-FR" dirty="0" smtClean="0"/>
              <a:t>Malgré l’existence d’un  </a:t>
            </a:r>
            <a:r>
              <a:rPr lang="fr-FR" dirty="0"/>
              <a:t>cadre global de prévention et de réponse aux VSBG. </a:t>
            </a:r>
            <a:r>
              <a:rPr lang="fr-FR" dirty="0" smtClean="0"/>
              <a:t> </a:t>
            </a:r>
            <a:r>
              <a:rPr lang="fr-FR" dirty="0"/>
              <a:t>les incidences de SGBV, y compris la violence sexuelle liée aux conflits (CRSV), sont endémiques. </a:t>
            </a:r>
            <a:endParaRPr lang="fr-FR" dirty="0" smtClean="0"/>
          </a:p>
          <a:p>
            <a:r>
              <a:rPr lang="fr-FR" dirty="0" smtClean="0"/>
              <a:t>Les </a:t>
            </a:r>
            <a:r>
              <a:rPr lang="fr-FR" dirty="0"/>
              <a:t>mécanismes de réponse sont également inadéquats. </a:t>
            </a:r>
            <a:endParaRPr lang="fr-FR" dirty="0" smtClean="0"/>
          </a:p>
          <a:p>
            <a:pPr marL="0" indent="0">
              <a:buNone/>
            </a:pPr>
            <a:r>
              <a:rPr lang="fr-FR" dirty="0" smtClean="0"/>
              <a:t> </a:t>
            </a:r>
            <a:r>
              <a:rPr lang="fr-FR" b="1" dirty="0" smtClean="0"/>
              <a:t>PERSPECTIVES </a:t>
            </a:r>
          </a:p>
          <a:p>
            <a:r>
              <a:rPr lang="fr-FR" dirty="0" smtClean="0"/>
              <a:t>Les </a:t>
            </a:r>
            <a:r>
              <a:rPr lang="fr-FR" dirty="0"/>
              <a:t>efforts dans ce pilier visent donc à éradiquer la SGBV et la CRSV en accélérant la mise en œuvre des cadres </a:t>
            </a:r>
            <a:r>
              <a:rPr lang="fr-FR" dirty="0" smtClean="0"/>
              <a:t>existants, </a:t>
            </a:r>
            <a:r>
              <a:rPr lang="fr-FR" dirty="0"/>
              <a:t>tels que la déclaration de Kampala sur la SGBV de 2011, entre autres. </a:t>
            </a:r>
            <a:endParaRPr lang="fr-FR" dirty="0" smtClean="0"/>
          </a:p>
          <a:p>
            <a:r>
              <a:rPr lang="fr-FR" dirty="0" smtClean="0"/>
              <a:t>Les </a:t>
            </a:r>
            <a:r>
              <a:rPr lang="fr-FR" dirty="0"/>
              <a:t>efforts du pilier seront également étendus à la prévention des VSBG dans le secteur minier où la CIRGL possède un avantage comparatif.</a:t>
            </a:r>
          </a:p>
          <a:p>
            <a:r>
              <a:rPr lang="fr-FR" dirty="0"/>
              <a:t> </a:t>
            </a:r>
            <a:r>
              <a:rPr lang="fr-FR" dirty="0" smtClean="0"/>
              <a:t> </a:t>
            </a:r>
            <a:r>
              <a:rPr lang="fr-FR" dirty="0"/>
              <a:t>Mettre fin à la perpétration et à l'impunité des violences sexuelles et basées sur le genre dans la région.</a:t>
            </a:r>
          </a:p>
          <a:p>
            <a:endParaRPr lang="fr-FR" dirty="0"/>
          </a:p>
        </p:txBody>
      </p:sp>
    </p:spTree>
    <p:extLst>
      <p:ext uri="{BB962C8B-B14F-4D97-AF65-F5344CB8AC3E}">
        <p14:creationId xmlns:p14="http://schemas.microsoft.com/office/powerpoint/2010/main" val="1397800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4. PILIER DE SECOURS ET DE REDRESSEMENT :</a:t>
            </a:r>
            <a:br>
              <a:rPr lang="fr-FR" dirty="0"/>
            </a:br>
            <a:endParaRPr lang="fr-FR" dirty="0"/>
          </a:p>
        </p:txBody>
      </p:sp>
      <p:sp>
        <p:nvSpPr>
          <p:cNvPr id="3" name="Espace réservé du contenu 2"/>
          <p:cNvSpPr>
            <a:spLocks noGrp="1"/>
          </p:cNvSpPr>
          <p:nvPr>
            <p:ph idx="1"/>
          </p:nvPr>
        </p:nvSpPr>
        <p:spPr>
          <a:xfrm>
            <a:off x="677334" y="1436915"/>
            <a:ext cx="8596668" cy="5421086"/>
          </a:xfrm>
        </p:spPr>
        <p:txBody>
          <a:bodyPr>
            <a:normAutofit fontScale="92500" lnSpcReduction="10000"/>
          </a:bodyPr>
          <a:lstStyle/>
          <a:p>
            <a:r>
              <a:rPr lang="fr-FR" dirty="0"/>
              <a:t>L</a:t>
            </a:r>
            <a:r>
              <a:rPr lang="fr-FR" dirty="0" smtClean="0"/>
              <a:t>es </a:t>
            </a:r>
            <a:r>
              <a:rPr lang="fr-FR" dirty="0"/>
              <a:t>besoins spécifiques des femmes et des filles </a:t>
            </a:r>
            <a:r>
              <a:rPr lang="fr-FR" dirty="0" smtClean="0"/>
              <a:t>sont </a:t>
            </a:r>
            <a:r>
              <a:rPr lang="fr-FR" dirty="0"/>
              <a:t>satisfaits dans les processus de reconstruction en cas de conflit et </a:t>
            </a:r>
            <a:r>
              <a:rPr lang="fr-FR" dirty="0" smtClean="0"/>
              <a:t>après-conflit</a:t>
            </a:r>
            <a:r>
              <a:rPr lang="fr-FR" dirty="0"/>
              <a:t>, et qu'une attention particulière soit accordée aux plus vulnérables, y compris les femmes et les filles déplacées, les survivantes de VSBG et les victimes de violences sexuelles et de </a:t>
            </a:r>
            <a:r>
              <a:rPr lang="fr-FR" dirty="0" smtClean="0"/>
              <a:t>genre,</a:t>
            </a:r>
            <a:r>
              <a:rPr lang="fr-FR" dirty="0"/>
              <a:t> les personnes </a:t>
            </a:r>
            <a:r>
              <a:rPr lang="fr-FR" dirty="0" smtClean="0"/>
              <a:t>handicapées.</a:t>
            </a:r>
          </a:p>
          <a:p>
            <a:r>
              <a:rPr lang="fr-FR" dirty="0" smtClean="0"/>
              <a:t>Offre aux </a:t>
            </a:r>
            <a:r>
              <a:rPr lang="fr-FR" dirty="0"/>
              <a:t>femmes un accès égal aux programmes liés au redressement économique, à la démobilisation, aux rapatriements, à la réparation, à la réintégration, et un soutien psychosocial</a:t>
            </a:r>
            <a:r>
              <a:rPr lang="fr-FR" dirty="0" smtClean="0"/>
              <a:t>.</a:t>
            </a:r>
          </a:p>
          <a:p>
            <a:r>
              <a:rPr lang="fr-FR" dirty="0"/>
              <a:t>La région de la CIRGL accueille une énorme population de réfugiés et le retour volontaire des réfugiés ainsi que des processus de post-reconstruction sont en cours dans la région</a:t>
            </a:r>
            <a:r>
              <a:rPr lang="fr-FR" dirty="0" smtClean="0"/>
              <a:t>.</a:t>
            </a:r>
          </a:p>
          <a:p>
            <a:r>
              <a:rPr lang="fr-FR" b="1" dirty="0" smtClean="0"/>
              <a:t> PERSPECTIVES </a:t>
            </a:r>
          </a:p>
          <a:p>
            <a:r>
              <a:rPr lang="fr-FR" dirty="0"/>
              <a:t>L</a:t>
            </a:r>
            <a:r>
              <a:rPr lang="fr-FR" dirty="0" smtClean="0"/>
              <a:t>es </a:t>
            </a:r>
            <a:r>
              <a:rPr lang="fr-FR" dirty="0"/>
              <a:t>efforts qui contribuent à la protection des droits économiques, sociaux et sécuritaires des femmes dans les contextes de </a:t>
            </a:r>
            <a:r>
              <a:rPr lang="fr-FR" dirty="0" err="1" smtClean="0"/>
              <a:t>conflit,post</a:t>
            </a:r>
            <a:r>
              <a:rPr lang="fr-FR" dirty="0" smtClean="0"/>
              <a:t> -conflit </a:t>
            </a:r>
            <a:r>
              <a:rPr lang="fr-FR" dirty="0"/>
              <a:t>et humanitaires sont proposés</a:t>
            </a:r>
            <a:r>
              <a:rPr lang="fr-FR" dirty="0" smtClean="0"/>
              <a:t>.</a:t>
            </a:r>
          </a:p>
          <a:p>
            <a:r>
              <a:rPr lang="fr-FR" dirty="0" smtClean="0"/>
              <a:t> Initiatives de  </a:t>
            </a:r>
            <a:r>
              <a:rPr lang="fr-FR" dirty="0"/>
              <a:t>rapatriement librement </a:t>
            </a:r>
            <a:r>
              <a:rPr lang="fr-FR" dirty="0" smtClean="0"/>
              <a:t>consent ide </a:t>
            </a:r>
            <a:r>
              <a:rPr lang="fr-FR" dirty="0"/>
              <a:t>la réintégration des réfugiés, </a:t>
            </a:r>
            <a:r>
              <a:rPr lang="fr-FR" dirty="0" smtClean="0"/>
              <a:t>du </a:t>
            </a:r>
            <a:r>
              <a:rPr lang="fr-FR" dirty="0"/>
              <a:t>désarmement</a:t>
            </a:r>
            <a:r>
              <a:rPr lang="fr-FR" dirty="0" smtClean="0"/>
              <a:t>, de </a:t>
            </a:r>
            <a:r>
              <a:rPr lang="fr-FR" dirty="0"/>
              <a:t>la démobilisation</a:t>
            </a:r>
            <a:r>
              <a:rPr lang="fr-FR" dirty="0" smtClean="0"/>
              <a:t>, de </a:t>
            </a:r>
            <a:r>
              <a:rPr lang="fr-FR" dirty="0"/>
              <a:t>rapatriement</a:t>
            </a:r>
            <a:r>
              <a:rPr lang="fr-FR" dirty="0" smtClean="0"/>
              <a:t>, de  </a:t>
            </a:r>
            <a:r>
              <a:rPr lang="fr-FR" dirty="0"/>
              <a:t>la réintégration et la réinstallation (DDRRR) des combattants étrangers désarmés et l’éradication des forces négatives</a:t>
            </a:r>
            <a:r>
              <a:rPr lang="fr-FR" dirty="0" smtClean="0"/>
              <a:t>.</a:t>
            </a:r>
            <a:endParaRPr lang="fr-FR" dirty="0"/>
          </a:p>
        </p:txBody>
      </p:sp>
    </p:spTree>
    <p:extLst>
      <p:ext uri="{BB962C8B-B14F-4D97-AF65-F5344CB8AC3E}">
        <p14:creationId xmlns:p14="http://schemas.microsoft.com/office/powerpoint/2010/main" val="3285863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PILIER DU RENFORCEMENT INSTITUTIONNEL :</a:t>
            </a:r>
          </a:p>
        </p:txBody>
      </p:sp>
      <p:sp>
        <p:nvSpPr>
          <p:cNvPr id="3" name="Espace réservé du contenu 2"/>
          <p:cNvSpPr>
            <a:spLocks noGrp="1"/>
          </p:cNvSpPr>
          <p:nvPr>
            <p:ph idx="1"/>
          </p:nvPr>
        </p:nvSpPr>
        <p:spPr/>
        <p:txBody>
          <a:bodyPr/>
          <a:lstStyle/>
          <a:p>
            <a:r>
              <a:rPr lang="fr-FR" dirty="0"/>
              <a:t>1. La Direction Genre de la CIRGL</a:t>
            </a:r>
          </a:p>
          <a:p>
            <a:r>
              <a:rPr lang="fr-FR" dirty="0"/>
              <a:t>2. Travail en réseau des points focaux nationaux sur les femmes, la paix et la sécurité</a:t>
            </a:r>
          </a:p>
          <a:p>
            <a:r>
              <a:rPr lang="fr-FR" dirty="0"/>
              <a:t>3. Travail en réseau de la société civile sur les </a:t>
            </a:r>
            <a:r>
              <a:rPr lang="fr-FR" dirty="0" smtClean="0"/>
              <a:t>FPS</a:t>
            </a:r>
            <a:r>
              <a:rPr lang="fr-FR" dirty="0"/>
              <a:t> </a:t>
            </a:r>
          </a:p>
          <a:p>
            <a:r>
              <a:rPr lang="fr-FR" dirty="0"/>
              <a:t>Ce réseau permet la collaboration et le partenariat de la Direction Genre de la CIRGL avec les sociétés civiles aux niveaux régional et </a:t>
            </a:r>
            <a:r>
              <a:rPr lang="fr-FR" dirty="0" smtClean="0"/>
              <a:t>national</a:t>
            </a:r>
          </a:p>
          <a:p>
            <a:r>
              <a:rPr lang="fr-FR" dirty="0"/>
              <a:t>Le réseau soutiendra la direction genre de la CIRGL dans la diffusion du PAR et en fournissant des données p</a:t>
            </a:r>
            <a:r>
              <a:rPr lang="fr-FR" dirty="0" smtClean="0"/>
              <a:t> </a:t>
            </a:r>
            <a:endParaRPr lang="fr-FR" dirty="0"/>
          </a:p>
        </p:txBody>
      </p:sp>
    </p:spTree>
    <p:extLst>
      <p:ext uri="{BB962C8B-B14F-4D97-AF65-F5344CB8AC3E}">
        <p14:creationId xmlns:p14="http://schemas.microsoft.com/office/powerpoint/2010/main" val="857479237"/>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208</TotalTime>
  <Words>1164</Words>
  <Application>Microsoft Office PowerPoint</Application>
  <PresentationFormat>Grand écran</PresentationFormat>
  <Paragraphs>69</Paragraphs>
  <Slides>10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Trebuchet MS</vt:lpstr>
      <vt:lpstr>Wingdings 3</vt:lpstr>
      <vt:lpstr>Facette</vt:lpstr>
      <vt:lpstr> Rapport  sur le Plan Régional de la  1325</vt:lpstr>
      <vt:lpstr>Introduction</vt:lpstr>
      <vt:lpstr> Actions menées </vt:lpstr>
      <vt:lpstr> CADRE DE RÉSULTATS DU PLAN D'ACTION RÉGIONAL DE LA CIRGL</vt:lpstr>
      <vt:lpstr>1. PILIER DE PARTICIPATION :   </vt:lpstr>
      <vt:lpstr>. PILIER PRÉVENTION </vt:lpstr>
      <vt:lpstr>3. PILIER DE PROTECTION </vt:lpstr>
      <vt:lpstr>4. PILIER DE SECOURS ET DE REDRESSEMENT : </vt:lpstr>
      <vt:lpstr>PILIER DU RENFORCEMENT INSTITUTIONNEL :</vt:lpstr>
      <vt:lpstr>C. SUIVI ET ÉVALUATION DU PAR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Rapport Régional</dc:title>
  <dc:creator>DG</dc:creator>
  <cp:lastModifiedBy>DG</cp:lastModifiedBy>
  <cp:revision>15</cp:revision>
  <dcterms:created xsi:type="dcterms:W3CDTF">2023-11-25T08:35:55Z</dcterms:created>
  <dcterms:modified xsi:type="dcterms:W3CDTF">2023-11-27T08:51:54Z</dcterms:modified>
</cp:coreProperties>
</file>